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1"/>
  </p:notesMasterIdLst>
  <p:sldIdLst>
    <p:sldId id="256" r:id="rId2"/>
    <p:sldId id="308" r:id="rId3"/>
    <p:sldId id="272" r:id="rId4"/>
    <p:sldId id="299" r:id="rId5"/>
    <p:sldId id="300" r:id="rId6"/>
    <p:sldId id="309" r:id="rId7"/>
    <p:sldId id="298" r:id="rId8"/>
    <p:sldId id="310" r:id="rId9"/>
    <p:sldId id="273" r:id="rId10"/>
    <p:sldId id="275" r:id="rId11"/>
    <p:sldId id="311" r:id="rId12"/>
    <p:sldId id="276" r:id="rId13"/>
    <p:sldId id="312" r:id="rId14"/>
    <p:sldId id="277" r:id="rId15"/>
    <p:sldId id="291" r:id="rId16"/>
    <p:sldId id="292" r:id="rId17"/>
    <p:sldId id="294" r:id="rId18"/>
    <p:sldId id="295" r:id="rId19"/>
    <p:sldId id="297" r:id="rId20"/>
    <p:sldId id="296" r:id="rId21"/>
    <p:sldId id="287" r:id="rId22"/>
    <p:sldId id="288" r:id="rId23"/>
    <p:sldId id="289" r:id="rId24"/>
    <p:sldId id="313" r:id="rId25"/>
    <p:sldId id="278" r:id="rId26"/>
    <p:sldId id="290" r:id="rId27"/>
    <p:sldId id="304" r:id="rId28"/>
    <p:sldId id="301" r:id="rId29"/>
    <p:sldId id="303" r:id="rId30"/>
    <p:sldId id="314" r:id="rId31"/>
    <p:sldId id="279" r:id="rId32"/>
    <p:sldId id="280" r:id="rId33"/>
    <p:sldId id="315" r:id="rId34"/>
    <p:sldId id="307" r:id="rId35"/>
    <p:sldId id="306" r:id="rId36"/>
    <p:sldId id="316" r:id="rId37"/>
    <p:sldId id="317" r:id="rId38"/>
    <p:sldId id="318" r:id="rId39"/>
    <p:sldId id="319" r:id="rId4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59" autoAdjust="0"/>
    <p:restoredTop sz="91119" autoAdjust="0"/>
  </p:normalViewPr>
  <p:slideViewPr>
    <p:cSldViewPr>
      <p:cViewPr varScale="1">
        <p:scale>
          <a:sx n="36" d="100"/>
          <a:sy n="36" d="100"/>
        </p:scale>
        <p:origin x="-1308" y="-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C3D141-1E1C-433C-AD3A-CD56CBBB4F9F}" type="datetimeFigureOut">
              <a:rPr lang="en-IE" smtClean="0"/>
              <a:t>14/01/2016</a:t>
            </a:fld>
            <a:endParaRPr lang="en-I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63DB36-5273-45A5-A77C-FE9BE0779D84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6345442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GB"/>
              <a:t>Objects First with Java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GB"/>
              <a:t>© David J. Barnes and Michael Kölling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BE3CE1D-3099-4C68-B4CF-DF646B00954F}" type="slidenum">
              <a:rPr lang="en-GB"/>
              <a:pPr/>
              <a:t>7</a:t>
            </a:fld>
            <a:endParaRPr lang="en-GB"/>
          </a:p>
        </p:txBody>
      </p:sp>
      <p:sp>
        <p:nvSpPr>
          <p:cNvPr id="768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F449FA9-01C0-0243-BC2B-8E67C5F55CA8}" type="slidenum">
              <a:rPr lang="en-US"/>
              <a:pPr/>
              <a:t>25</a:t>
            </a:fld>
            <a:endParaRPr lang="en-US"/>
          </a:p>
        </p:txBody>
      </p:sp>
      <p:sp>
        <p:nvSpPr>
          <p:cNvPr id="419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63DB36-5273-45A5-A77C-FE9BE0779D84}" type="slidenum">
              <a:rPr lang="en-IE" smtClean="0"/>
              <a:t>26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0431164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63DB36-5273-45A5-A77C-FE9BE0779D84}" type="slidenum">
              <a:rPr lang="en-IE" smtClean="0"/>
              <a:t>27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0431164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DDBB281-C514-8742-9D24-3A3D1BD36245}" type="slidenum">
              <a:rPr lang="en-US"/>
              <a:pPr/>
              <a:t>31</a:t>
            </a:fld>
            <a:endParaRPr lang="en-US"/>
          </a:p>
        </p:txBody>
      </p:sp>
      <p:sp>
        <p:nvSpPr>
          <p:cNvPr id="430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E81B23-C832-43C5-9B50-044EE2C12CE3}" type="slidenum">
              <a:rPr lang="en-IE" smtClean="0"/>
              <a:t>32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2298207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 smtClean="0"/>
              <a:t>size(500, 400);</a:t>
            </a:r>
          </a:p>
          <a:p>
            <a:r>
              <a:rPr lang="en-IE" dirty="0" smtClean="0"/>
              <a:t>background(0);</a:t>
            </a:r>
          </a:p>
          <a:p>
            <a:r>
              <a:rPr lang="en-IE" dirty="0" smtClean="0"/>
              <a:t>stroke(153);</a:t>
            </a:r>
          </a:p>
          <a:p>
            <a:r>
              <a:rPr lang="en-IE" dirty="0" err="1" smtClean="0"/>
              <a:t>strokeWeight</a:t>
            </a:r>
            <a:r>
              <a:rPr lang="en-IE" dirty="0" smtClean="0"/>
              <a:t>(4);</a:t>
            </a:r>
          </a:p>
          <a:p>
            <a:endParaRPr lang="en-IE" dirty="0" smtClean="0"/>
          </a:p>
          <a:p>
            <a:r>
              <a:rPr lang="en-IE" dirty="0" err="1" smtClean="0"/>
              <a:t>int</a:t>
            </a:r>
            <a:r>
              <a:rPr lang="en-IE" dirty="0" smtClean="0"/>
              <a:t> a = 50;</a:t>
            </a:r>
          </a:p>
          <a:p>
            <a:r>
              <a:rPr lang="en-IE" dirty="0" err="1" smtClean="0"/>
              <a:t>int</a:t>
            </a:r>
            <a:r>
              <a:rPr lang="en-IE" dirty="0" smtClean="0"/>
              <a:t> b = 120;</a:t>
            </a:r>
          </a:p>
          <a:p>
            <a:r>
              <a:rPr lang="en-IE" dirty="0" err="1" smtClean="0"/>
              <a:t>int</a:t>
            </a:r>
            <a:r>
              <a:rPr lang="en-IE" dirty="0" smtClean="0"/>
              <a:t> c = 180;</a:t>
            </a:r>
          </a:p>
          <a:p>
            <a:endParaRPr lang="en-IE" dirty="0" smtClean="0"/>
          </a:p>
          <a:p>
            <a:r>
              <a:rPr lang="en-IE" dirty="0" smtClean="0"/>
              <a:t>line(a, b, </a:t>
            </a:r>
            <a:r>
              <a:rPr lang="en-IE" dirty="0" err="1" smtClean="0"/>
              <a:t>a+c</a:t>
            </a:r>
            <a:r>
              <a:rPr lang="en-IE" dirty="0" smtClean="0"/>
              <a:t>, b);</a:t>
            </a:r>
          </a:p>
          <a:p>
            <a:r>
              <a:rPr lang="en-IE" dirty="0" smtClean="0"/>
              <a:t>line(a, b+10, </a:t>
            </a:r>
            <a:r>
              <a:rPr lang="en-IE" dirty="0" err="1" smtClean="0"/>
              <a:t>a+c</a:t>
            </a:r>
            <a:r>
              <a:rPr lang="en-IE" dirty="0" smtClean="0"/>
              <a:t>, b+10);</a:t>
            </a:r>
          </a:p>
          <a:p>
            <a:r>
              <a:rPr lang="en-IE" dirty="0" smtClean="0"/>
              <a:t>line(a, b+20, </a:t>
            </a:r>
            <a:r>
              <a:rPr lang="en-IE" dirty="0" err="1" smtClean="0"/>
              <a:t>a+c</a:t>
            </a:r>
            <a:r>
              <a:rPr lang="en-IE" dirty="0" smtClean="0"/>
              <a:t>, b+20);</a:t>
            </a:r>
          </a:p>
          <a:p>
            <a:r>
              <a:rPr lang="en-IE" dirty="0" smtClean="0"/>
              <a:t>line(a, b+30, </a:t>
            </a:r>
            <a:r>
              <a:rPr lang="en-IE" dirty="0" err="1" smtClean="0"/>
              <a:t>a+c</a:t>
            </a:r>
            <a:r>
              <a:rPr lang="en-IE" dirty="0" smtClean="0"/>
              <a:t>, b+30);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63DB36-5273-45A5-A77C-FE9BE0779D84}" type="slidenum">
              <a:rPr lang="en-IE" smtClean="0"/>
              <a:t>35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5135291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 smtClean="0"/>
              <a:t>size(500, 400);</a:t>
            </a:r>
          </a:p>
          <a:p>
            <a:r>
              <a:rPr lang="en-IE" dirty="0" smtClean="0"/>
              <a:t>background(0);</a:t>
            </a:r>
          </a:p>
          <a:p>
            <a:r>
              <a:rPr lang="en-IE" dirty="0" smtClean="0"/>
              <a:t>stroke(153);</a:t>
            </a:r>
          </a:p>
          <a:p>
            <a:r>
              <a:rPr lang="en-IE" dirty="0" err="1" smtClean="0"/>
              <a:t>strokeWeight</a:t>
            </a:r>
            <a:r>
              <a:rPr lang="en-IE" dirty="0" smtClean="0"/>
              <a:t>(4);</a:t>
            </a:r>
          </a:p>
          <a:p>
            <a:endParaRPr lang="en-IE" dirty="0" smtClean="0"/>
          </a:p>
          <a:p>
            <a:r>
              <a:rPr lang="en-IE" dirty="0" err="1" smtClean="0"/>
              <a:t>int</a:t>
            </a:r>
            <a:r>
              <a:rPr lang="en-IE" dirty="0" smtClean="0"/>
              <a:t> a = 50;</a:t>
            </a:r>
          </a:p>
          <a:p>
            <a:r>
              <a:rPr lang="en-IE" dirty="0" err="1" smtClean="0"/>
              <a:t>int</a:t>
            </a:r>
            <a:r>
              <a:rPr lang="en-IE" dirty="0" smtClean="0"/>
              <a:t> b = 120;</a:t>
            </a:r>
          </a:p>
          <a:p>
            <a:r>
              <a:rPr lang="en-IE" dirty="0" err="1" smtClean="0"/>
              <a:t>int</a:t>
            </a:r>
            <a:r>
              <a:rPr lang="en-IE" dirty="0" smtClean="0"/>
              <a:t> c = 180;</a:t>
            </a:r>
          </a:p>
          <a:p>
            <a:endParaRPr lang="en-IE" dirty="0" smtClean="0"/>
          </a:p>
          <a:p>
            <a:r>
              <a:rPr lang="en-IE" dirty="0" smtClean="0"/>
              <a:t>line(a, b, </a:t>
            </a:r>
            <a:r>
              <a:rPr lang="en-IE" dirty="0" err="1" smtClean="0"/>
              <a:t>a+c</a:t>
            </a:r>
            <a:r>
              <a:rPr lang="en-IE" dirty="0" smtClean="0"/>
              <a:t>, b);</a:t>
            </a:r>
          </a:p>
          <a:p>
            <a:r>
              <a:rPr lang="en-IE" dirty="0" smtClean="0"/>
              <a:t>line(a, b+10, </a:t>
            </a:r>
            <a:r>
              <a:rPr lang="en-IE" dirty="0" err="1" smtClean="0"/>
              <a:t>a+c</a:t>
            </a:r>
            <a:r>
              <a:rPr lang="en-IE" dirty="0" smtClean="0"/>
              <a:t>, b+10);</a:t>
            </a:r>
          </a:p>
          <a:p>
            <a:r>
              <a:rPr lang="en-IE" dirty="0" smtClean="0"/>
              <a:t>line(a, b+20, </a:t>
            </a:r>
            <a:r>
              <a:rPr lang="en-IE" dirty="0" err="1" smtClean="0"/>
              <a:t>a+c</a:t>
            </a:r>
            <a:r>
              <a:rPr lang="en-IE" dirty="0" smtClean="0"/>
              <a:t>, b+20);</a:t>
            </a:r>
          </a:p>
          <a:p>
            <a:r>
              <a:rPr lang="en-IE" dirty="0" smtClean="0"/>
              <a:t>line(a, b+30, </a:t>
            </a:r>
            <a:r>
              <a:rPr lang="en-IE" dirty="0" err="1" smtClean="0"/>
              <a:t>a+c</a:t>
            </a:r>
            <a:r>
              <a:rPr lang="en-IE" dirty="0" smtClean="0"/>
              <a:t>, b+30);</a:t>
            </a:r>
          </a:p>
          <a:p>
            <a:endParaRPr lang="en-IE" dirty="0" smtClean="0"/>
          </a:p>
          <a:p>
            <a:r>
              <a:rPr lang="en-IE" dirty="0" smtClean="0"/>
              <a:t>a = a + c;</a:t>
            </a:r>
          </a:p>
          <a:p>
            <a:r>
              <a:rPr lang="en-IE" dirty="0" smtClean="0"/>
              <a:t>b = height-b;</a:t>
            </a:r>
          </a:p>
          <a:p>
            <a:endParaRPr lang="en-IE" dirty="0" smtClean="0"/>
          </a:p>
          <a:p>
            <a:r>
              <a:rPr lang="en-IE" dirty="0" smtClean="0"/>
              <a:t>line(a, b, </a:t>
            </a:r>
            <a:r>
              <a:rPr lang="en-IE" dirty="0" err="1" smtClean="0"/>
              <a:t>a+c</a:t>
            </a:r>
            <a:r>
              <a:rPr lang="en-IE" dirty="0" smtClean="0"/>
              <a:t>, b);</a:t>
            </a:r>
          </a:p>
          <a:p>
            <a:r>
              <a:rPr lang="en-IE" dirty="0" smtClean="0"/>
              <a:t>line(a, b+10, </a:t>
            </a:r>
            <a:r>
              <a:rPr lang="en-IE" dirty="0" err="1" smtClean="0"/>
              <a:t>a+c</a:t>
            </a:r>
            <a:r>
              <a:rPr lang="en-IE" dirty="0" smtClean="0"/>
              <a:t>, b+10);</a:t>
            </a:r>
          </a:p>
          <a:p>
            <a:r>
              <a:rPr lang="en-IE" dirty="0" smtClean="0"/>
              <a:t>line(a, b+20, </a:t>
            </a:r>
            <a:r>
              <a:rPr lang="en-IE" dirty="0" err="1" smtClean="0"/>
              <a:t>a+c</a:t>
            </a:r>
            <a:r>
              <a:rPr lang="en-IE" dirty="0" smtClean="0"/>
              <a:t>, b+20);</a:t>
            </a:r>
          </a:p>
          <a:p>
            <a:r>
              <a:rPr lang="en-IE" dirty="0" smtClean="0"/>
              <a:t>line(a, b+30, </a:t>
            </a:r>
            <a:r>
              <a:rPr lang="en-IE" dirty="0" err="1" smtClean="0"/>
              <a:t>a+c</a:t>
            </a:r>
            <a:r>
              <a:rPr lang="en-IE" dirty="0" smtClean="0"/>
              <a:t>, b+30);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63DB36-5273-45A5-A77C-FE9BE0779D84}" type="slidenum">
              <a:rPr lang="en-IE" smtClean="0"/>
              <a:t>36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5135291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 smtClean="0"/>
              <a:t>size(400, 200);</a:t>
            </a:r>
          </a:p>
          <a:p>
            <a:r>
              <a:rPr lang="en-IE" dirty="0" smtClean="0"/>
              <a:t>background(0);</a:t>
            </a:r>
          </a:p>
          <a:p>
            <a:r>
              <a:rPr lang="en-IE" dirty="0" smtClean="0"/>
              <a:t>stroke(153);</a:t>
            </a:r>
          </a:p>
          <a:p>
            <a:r>
              <a:rPr lang="en-IE" dirty="0" err="1" smtClean="0"/>
              <a:t>strokeWeight</a:t>
            </a:r>
            <a:r>
              <a:rPr lang="en-IE" dirty="0" smtClean="0"/>
              <a:t>(4);</a:t>
            </a:r>
          </a:p>
          <a:p>
            <a:endParaRPr lang="en-IE" dirty="0" smtClean="0"/>
          </a:p>
          <a:p>
            <a:r>
              <a:rPr lang="en-IE" dirty="0" err="1" smtClean="0"/>
              <a:t>int</a:t>
            </a:r>
            <a:r>
              <a:rPr lang="en-IE" dirty="0" smtClean="0"/>
              <a:t> a = 50;</a:t>
            </a:r>
          </a:p>
          <a:p>
            <a:r>
              <a:rPr lang="en-IE" dirty="0" err="1" smtClean="0"/>
              <a:t>int</a:t>
            </a:r>
            <a:r>
              <a:rPr lang="en-IE" dirty="0" smtClean="0"/>
              <a:t> b = 1500;</a:t>
            </a:r>
          </a:p>
          <a:p>
            <a:r>
              <a:rPr lang="en-IE" dirty="0" err="1" smtClean="0"/>
              <a:t>int</a:t>
            </a:r>
            <a:r>
              <a:rPr lang="en-IE" dirty="0" smtClean="0"/>
              <a:t> c = 4;</a:t>
            </a:r>
          </a:p>
          <a:p>
            <a:endParaRPr lang="en-IE" dirty="0" smtClean="0"/>
          </a:p>
          <a:p>
            <a:r>
              <a:rPr lang="en-IE" dirty="0" smtClean="0"/>
              <a:t>line(a, b/10, a*c, b/10);</a:t>
            </a:r>
          </a:p>
          <a:p>
            <a:r>
              <a:rPr lang="en-IE" dirty="0" smtClean="0"/>
              <a:t>line(a, b/20, a*c, b/20);</a:t>
            </a:r>
          </a:p>
          <a:p>
            <a:r>
              <a:rPr lang="en-IE" dirty="0" smtClean="0"/>
              <a:t>line(a, b/30, a*c, b/30);</a:t>
            </a:r>
          </a:p>
          <a:p>
            <a:r>
              <a:rPr lang="en-IE" dirty="0" smtClean="0"/>
              <a:t>line(a, b/40, a*c, b/40);</a:t>
            </a:r>
          </a:p>
          <a:p>
            <a:r>
              <a:rPr lang="en-IE" dirty="0" smtClean="0"/>
              <a:t>line(a, b/50, a*c, b/50);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63DB36-5273-45A5-A77C-FE9BE0779D84}" type="slidenum">
              <a:rPr lang="en-IE" smtClean="0"/>
              <a:t>37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5135291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2EB1270-B5B3-C54B-92FD-A65FDB01CB4B}" type="slidenum">
              <a:rPr lang="en-US"/>
              <a:pPr/>
              <a:t>10</a:t>
            </a:fld>
            <a:endParaRPr lang="en-US"/>
          </a:p>
        </p:txBody>
      </p:sp>
      <p:sp>
        <p:nvSpPr>
          <p:cNvPr id="33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EBE41AF-339D-7A42-9D51-2FDDE25D24AD}" type="slidenum">
              <a:rPr lang="en-US"/>
              <a:pPr/>
              <a:t>12</a:t>
            </a:fld>
            <a:endParaRPr lang="en-US"/>
          </a:p>
        </p:txBody>
      </p:sp>
      <p:sp>
        <p:nvSpPr>
          <p:cNvPr id="34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F449FA9-01C0-0243-BC2B-8E67C5F55CA8}" type="slidenum">
              <a:rPr lang="en-US"/>
              <a:pPr/>
              <a:t>14</a:t>
            </a:fld>
            <a:endParaRPr lang="en-US"/>
          </a:p>
        </p:txBody>
      </p:sp>
      <p:sp>
        <p:nvSpPr>
          <p:cNvPr id="419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F449FA9-01C0-0243-BC2B-8E67C5F55CA8}" type="slidenum">
              <a:rPr lang="en-US"/>
              <a:pPr/>
              <a:t>15</a:t>
            </a:fld>
            <a:endParaRPr lang="en-US"/>
          </a:p>
        </p:txBody>
      </p:sp>
      <p:sp>
        <p:nvSpPr>
          <p:cNvPr id="419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 smtClean="0"/>
              <a:t>byte </a:t>
            </a:r>
            <a:r>
              <a:rPr lang="en-IE" dirty="0" err="1" smtClean="0"/>
              <a:t>firstNumber</a:t>
            </a:r>
            <a:r>
              <a:rPr lang="en-IE" dirty="0" smtClean="0"/>
              <a:t>;    //declares a variable </a:t>
            </a:r>
            <a:r>
              <a:rPr lang="en-IE" dirty="0" err="1" smtClean="0"/>
              <a:t>firstNumber</a:t>
            </a:r>
            <a:r>
              <a:rPr lang="en-IE" dirty="0" smtClean="0"/>
              <a:t> of type byte</a:t>
            </a:r>
          </a:p>
          <a:p>
            <a:r>
              <a:rPr lang="en-IE" dirty="0" err="1" smtClean="0"/>
              <a:t>int</a:t>
            </a:r>
            <a:r>
              <a:rPr lang="en-IE" dirty="0" smtClean="0"/>
              <a:t> </a:t>
            </a:r>
            <a:r>
              <a:rPr lang="en-IE" dirty="0" err="1" smtClean="0"/>
              <a:t>secondNumber</a:t>
            </a:r>
            <a:r>
              <a:rPr lang="en-IE" dirty="0" smtClean="0"/>
              <a:t>;    //declares a variable </a:t>
            </a:r>
            <a:r>
              <a:rPr lang="en-IE" dirty="0" err="1" smtClean="0"/>
              <a:t>secondNumber</a:t>
            </a:r>
            <a:r>
              <a:rPr lang="en-IE" dirty="0" smtClean="0"/>
              <a:t> of type </a:t>
            </a:r>
            <a:r>
              <a:rPr lang="en-IE" dirty="0" err="1" smtClean="0"/>
              <a:t>int</a:t>
            </a:r>
            <a:endParaRPr lang="en-IE" dirty="0" smtClean="0"/>
          </a:p>
          <a:p>
            <a:endParaRPr lang="en-IE" dirty="0" smtClean="0"/>
          </a:p>
          <a:p>
            <a:r>
              <a:rPr lang="en-IE" dirty="0" err="1" smtClean="0"/>
              <a:t>firstNumber</a:t>
            </a:r>
            <a:r>
              <a:rPr lang="en-IE" dirty="0" smtClean="0"/>
              <a:t> = 40;    //assign a value of 40 to </a:t>
            </a:r>
            <a:r>
              <a:rPr lang="en-IE" dirty="0" err="1" smtClean="0"/>
              <a:t>firstNumber</a:t>
            </a:r>
            <a:endParaRPr lang="en-IE" dirty="0" smtClean="0"/>
          </a:p>
          <a:p>
            <a:r>
              <a:rPr lang="en-IE" dirty="0" err="1" smtClean="0"/>
              <a:t>secondNumber</a:t>
            </a:r>
            <a:r>
              <a:rPr lang="en-IE" dirty="0" smtClean="0"/>
              <a:t> = 70;   //assign a value of 70 to </a:t>
            </a:r>
            <a:r>
              <a:rPr lang="en-IE" dirty="0" err="1" smtClean="0"/>
              <a:t>secondNumber</a:t>
            </a:r>
            <a:endParaRPr 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F449FA9-01C0-0243-BC2B-8E67C5F55CA8}" type="slidenum">
              <a:rPr lang="en-US"/>
              <a:pPr/>
              <a:t>16</a:t>
            </a:fld>
            <a:endParaRPr lang="en-US"/>
          </a:p>
        </p:txBody>
      </p:sp>
      <p:sp>
        <p:nvSpPr>
          <p:cNvPr id="419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 smtClean="0"/>
              <a:t>byte </a:t>
            </a:r>
            <a:r>
              <a:rPr lang="en-IE" dirty="0" err="1" smtClean="0"/>
              <a:t>firstNumber</a:t>
            </a:r>
            <a:r>
              <a:rPr lang="en-IE" dirty="0" smtClean="0"/>
              <a:t>;    //declares a variable </a:t>
            </a:r>
            <a:r>
              <a:rPr lang="en-IE" dirty="0" err="1" smtClean="0"/>
              <a:t>firstNumber</a:t>
            </a:r>
            <a:r>
              <a:rPr lang="en-IE" dirty="0" smtClean="0"/>
              <a:t> of type byte</a:t>
            </a:r>
          </a:p>
          <a:p>
            <a:r>
              <a:rPr lang="en-IE" dirty="0" err="1" smtClean="0"/>
              <a:t>int</a:t>
            </a:r>
            <a:r>
              <a:rPr lang="en-IE" dirty="0" smtClean="0"/>
              <a:t> </a:t>
            </a:r>
            <a:r>
              <a:rPr lang="en-IE" dirty="0" err="1" smtClean="0"/>
              <a:t>secondNumber</a:t>
            </a:r>
            <a:r>
              <a:rPr lang="en-IE" dirty="0" smtClean="0"/>
              <a:t>;    //declares a variable </a:t>
            </a:r>
            <a:r>
              <a:rPr lang="en-IE" dirty="0" err="1" smtClean="0"/>
              <a:t>secondNumber</a:t>
            </a:r>
            <a:r>
              <a:rPr lang="en-IE" dirty="0" smtClean="0"/>
              <a:t> of type </a:t>
            </a:r>
            <a:r>
              <a:rPr lang="en-IE" dirty="0" err="1" smtClean="0"/>
              <a:t>int</a:t>
            </a:r>
            <a:endParaRPr lang="en-IE" dirty="0" smtClean="0"/>
          </a:p>
          <a:p>
            <a:endParaRPr lang="en-IE" dirty="0" smtClean="0"/>
          </a:p>
          <a:p>
            <a:r>
              <a:rPr lang="en-IE" dirty="0" err="1" smtClean="0"/>
              <a:t>firstNumber</a:t>
            </a:r>
            <a:r>
              <a:rPr lang="en-IE" dirty="0" smtClean="0"/>
              <a:t> = 40;    //assign a value of 40 to </a:t>
            </a:r>
            <a:r>
              <a:rPr lang="en-IE" dirty="0" err="1" smtClean="0"/>
              <a:t>firstNumber</a:t>
            </a:r>
            <a:endParaRPr lang="en-IE" dirty="0" smtClean="0"/>
          </a:p>
          <a:p>
            <a:r>
              <a:rPr lang="en-IE" dirty="0" err="1" smtClean="0"/>
              <a:t>secondNumber</a:t>
            </a:r>
            <a:r>
              <a:rPr lang="en-IE" dirty="0" smtClean="0"/>
              <a:t> = 70;   //assign a value of 70 to </a:t>
            </a:r>
            <a:r>
              <a:rPr lang="en-IE" dirty="0" err="1" smtClean="0"/>
              <a:t>secondNumber</a:t>
            </a:r>
            <a:endParaRPr lang="en-IE" dirty="0" smtClean="0"/>
          </a:p>
          <a:p>
            <a:endParaRPr lang="en-IE" dirty="0" smtClean="0"/>
          </a:p>
          <a:p>
            <a:endParaRPr lang="en-IE" dirty="0" smtClean="0"/>
          </a:p>
          <a:p>
            <a:r>
              <a:rPr lang="en-IE" dirty="0" err="1" smtClean="0"/>
              <a:t>int</a:t>
            </a:r>
            <a:r>
              <a:rPr lang="en-IE" dirty="0" smtClean="0"/>
              <a:t> </a:t>
            </a:r>
            <a:r>
              <a:rPr lang="en-IE" dirty="0" err="1" smtClean="0"/>
              <a:t>thirdNumber</a:t>
            </a:r>
            <a:r>
              <a:rPr lang="en-IE" dirty="0" smtClean="0"/>
              <a:t> = 80;  //you can declare a variable and assign a value</a:t>
            </a:r>
          </a:p>
          <a:p>
            <a:r>
              <a:rPr lang="en-IE" dirty="0" smtClean="0"/>
              <a:t>                       //on one line.</a:t>
            </a:r>
          </a:p>
          <a:p>
            <a:r>
              <a:rPr lang="en-IE" dirty="0" smtClean="0"/>
              <a:t> </a:t>
            </a:r>
            <a:endParaRPr 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F449FA9-01C0-0243-BC2B-8E67C5F55CA8}" type="slidenum">
              <a:rPr lang="en-US"/>
              <a:pPr/>
              <a:t>17</a:t>
            </a:fld>
            <a:endParaRPr lang="en-US"/>
          </a:p>
        </p:txBody>
      </p:sp>
      <p:sp>
        <p:nvSpPr>
          <p:cNvPr id="419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IE" dirty="0" smtClean="0"/>
          </a:p>
          <a:p>
            <a:r>
              <a:rPr lang="en-IE" dirty="0" smtClean="0"/>
              <a:t>byte </a:t>
            </a:r>
            <a:r>
              <a:rPr lang="en-IE" dirty="0" err="1" smtClean="0"/>
              <a:t>firstNumber</a:t>
            </a:r>
            <a:r>
              <a:rPr lang="en-IE" dirty="0" smtClean="0"/>
              <a:t>;      //declares a variable </a:t>
            </a:r>
            <a:r>
              <a:rPr lang="en-IE" dirty="0" err="1" smtClean="0"/>
              <a:t>firstNumber</a:t>
            </a:r>
            <a:r>
              <a:rPr lang="en-IE" dirty="0" smtClean="0"/>
              <a:t> of type byte</a:t>
            </a:r>
          </a:p>
          <a:p>
            <a:r>
              <a:rPr lang="en-IE" dirty="0" err="1" smtClean="0"/>
              <a:t>int</a:t>
            </a:r>
            <a:r>
              <a:rPr lang="en-IE" dirty="0" smtClean="0"/>
              <a:t> </a:t>
            </a:r>
            <a:r>
              <a:rPr lang="en-IE" dirty="0" err="1" smtClean="0"/>
              <a:t>secondNumber</a:t>
            </a:r>
            <a:r>
              <a:rPr lang="en-IE" dirty="0" smtClean="0"/>
              <a:t>;      //declares a variable </a:t>
            </a:r>
            <a:r>
              <a:rPr lang="en-IE" dirty="0" err="1" smtClean="0"/>
              <a:t>secondNumber</a:t>
            </a:r>
            <a:r>
              <a:rPr lang="en-IE" dirty="0" smtClean="0"/>
              <a:t> of type </a:t>
            </a:r>
            <a:r>
              <a:rPr lang="en-IE" dirty="0" err="1" smtClean="0"/>
              <a:t>int</a:t>
            </a:r>
            <a:endParaRPr lang="en-IE" dirty="0" smtClean="0"/>
          </a:p>
          <a:p>
            <a:endParaRPr lang="en-IE" dirty="0" smtClean="0"/>
          </a:p>
          <a:p>
            <a:r>
              <a:rPr lang="en-IE" dirty="0" err="1" smtClean="0"/>
              <a:t>firstNumber</a:t>
            </a:r>
            <a:r>
              <a:rPr lang="en-IE" dirty="0" smtClean="0"/>
              <a:t> = 40;      //assign a value of 40 to </a:t>
            </a:r>
            <a:r>
              <a:rPr lang="en-IE" dirty="0" err="1" smtClean="0"/>
              <a:t>firstNumber</a:t>
            </a:r>
            <a:endParaRPr lang="en-IE" dirty="0" smtClean="0"/>
          </a:p>
          <a:p>
            <a:r>
              <a:rPr lang="en-IE" dirty="0" err="1" smtClean="0"/>
              <a:t>secondNumber</a:t>
            </a:r>
            <a:r>
              <a:rPr lang="en-IE" dirty="0" smtClean="0"/>
              <a:t> = 70;     //assign a value of 70 to </a:t>
            </a:r>
            <a:r>
              <a:rPr lang="en-IE" dirty="0" err="1" smtClean="0"/>
              <a:t>secondNumber</a:t>
            </a:r>
            <a:endParaRPr lang="en-IE" dirty="0" smtClean="0"/>
          </a:p>
          <a:p>
            <a:endParaRPr lang="en-IE" dirty="0" smtClean="0"/>
          </a:p>
          <a:p>
            <a:r>
              <a:rPr lang="en-IE" dirty="0" err="1" smtClean="0"/>
              <a:t>int</a:t>
            </a:r>
            <a:r>
              <a:rPr lang="en-IE" dirty="0" smtClean="0"/>
              <a:t> </a:t>
            </a:r>
            <a:r>
              <a:rPr lang="en-IE" dirty="0" err="1" smtClean="0"/>
              <a:t>thirdNumber</a:t>
            </a:r>
            <a:r>
              <a:rPr lang="en-IE" dirty="0" smtClean="0"/>
              <a:t> = 80;  //you can declare a variable and assign a value</a:t>
            </a:r>
          </a:p>
          <a:p>
            <a:r>
              <a:rPr lang="en-IE" dirty="0" smtClean="0"/>
              <a:t>                       //on one line.</a:t>
            </a:r>
          </a:p>
          <a:p>
            <a:r>
              <a:rPr lang="en-IE" dirty="0" smtClean="0"/>
              <a:t>                       </a:t>
            </a:r>
          </a:p>
          <a:p>
            <a:r>
              <a:rPr lang="en-IE" dirty="0" err="1" smtClean="0"/>
              <a:t>int</a:t>
            </a:r>
            <a:r>
              <a:rPr lang="en-IE" dirty="0" smtClean="0"/>
              <a:t> x, y, z;           //multiple variables of the same type can be defined</a:t>
            </a:r>
          </a:p>
          <a:p>
            <a:r>
              <a:rPr lang="en-IE" dirty="0" smtClean="0"/>
              <a:t>                       //on one line.</a:t>
            </a:r>
          </a:p>
          <a:p>
            <a:r>
              <a:rPr lang="en-IE" dirty="0" smtClean="0"/>
              <a:t>                    </a:t>
            </a:r>
            <a:endParaRPr 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F449FA9-01C0-0243-BC2B-8E67C5F55CA8}" type="slidenum">
              <a:rPr lang="en-US"/>
              <a:pPr/>
              <a:t>18</a:t>
            </a:fld>
            <a:endParaRPr lang="en-US"/>
          </a:p>
        </p:txBody>
      </p:sp>
      <p:sp>
        <p:nvSpPr>
          <p:cNvPr id="419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int</a:t>
            </a:r>
            <a:r>
              <a:rPr lang="en-US" dirty="0" smtClean="0"/>
              <a:t> number =</a:t>
            </a:r>
            <a:r>
              <a:rPr lang="en-US" baseline="0" dirty="0" smtClean="0"/>
              <a:t> 60;</a:t>
            </a:r>
          </a:p>
          <a:p>
            <a:r>
              <a:rPr lang="en-US" baseline="0" dirty="0" err="1" smtClean="0"/>
              <a:t>int</a:t>
            </a:r>
            <a:r>
              <a:rPr lang="en-US" baseline="0" dirty="0" smtClean="0"/>
              <a:t> number = 56;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int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anotherNumber</a:t>
            </a:r>
            <a:r>
              <a:rPr lang="en-US" baseline="0" dirty="0" smtClean="0"/>
              <a:t> = 58.98;</a:t>
            </a:r>
            <a:endParaRPr 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F449FA9-01C0-0243-BC2B-8E67C5F55CA8}" type="slidenum">
              <a:rPr lang="en-US"/>
              <a:pPr/>
              <a:t>19</a:t>
            </a:fld>
            <a:endParaRPr lang="en-US"/>
          </a:p>
        </p:txBody>
      </p:sp>
      <p:sp>
        <p:nvSpPr>
          <p:cNvPr id="419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int</a:t>
            </a:r>
            <a:r>
              <a:rPr lang="en-US" dirty="0" smtClean="0"/>
              <a:t> number =</a:t>
            </a:r>
            <a:r>
              <a:rPr lang="en-US" baseline="0" dirty="0" smtClean="0"/>
              <a:t> 60;</a:t>
            </a:r>
          </a:p>
          <a:p>
            <a:r>
              <a:rPr lang="en-US" baseline="0" dirty="0" err="1" smtClean="0"/>
              <a:t>int</a:t>
            </a:r>
            <a:r>
              <a:rPr lang="en-US" baseline="0" dirty="0" smtClean="0"/>
              <a:t> number = 56;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int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anotherNumber</a:t>
            </a:r>
            <a:r>
              <a:rPr lang="en-US" baseline="0" dirty="0" smtClean="0"/>
              <a:t> = 58.98;</a:t>
            </a:r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57200" y="1447800"/>
            <a:ext cx="8305800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457200" y="1447800"/>
            <a:ext cx="8305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1/14/2016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457200" y="1447800"/>
            <a:ext cx="8305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1/14/2016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457200" y="1447800"/>
            <a:ext cx="8305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1/14/2016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1/14/2016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List_of_Unicode_characters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oracle.com/javase/tutorial/java/nutsandbolts/datatypes.html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1641" y="914400"/>
            <a:ext cx="7772400" cy="1470025"/>
          </a:xfrm>
        </p:spPr>
        <p:txBody>
          <a:bodyPr>
            <a:normAutofit/>
          </a:bodyPr>
          <a:lstStyle/>
          <a:p>
            <a:pPr algn="l"/>
            <a:r>
              <a:rPr lang="en-IE" sz="4000" dirty="0" smtClean="0"/>
              <a:t>Data Types and Operators</a:t>
            </a:r>
            <a:endParaRPr lang="en-IE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" y="3810000"/>
            <a:ext cx="1866900" cy="1066800"/>
          </a:xfrm>
        </p:spPr>
        <p:txBody>
          <a:bodyPr>
            <a:normAutofit/>
          </a:bodyPr>
          <a:lstStyle/>
          <a:p>
            <a:pPr algn="r">
              <a:lnSpc>
                <a:spcPct val="110000"/>
              </a:lnSpc>
              <a:spcBef>
                <a:spcPts val="0"/>
              </a:spcBef>
            </a:pPr>
            <a:r>
              <a:rPr lang="en-IE" sz="2400" dirty="0" smtClean="0"/>
              <a:t>Produced </a:t>
            </a:r>
          </a:p>
          <a:p>
            <a:pPr algn="r">
              <a:lnSpc>
                <a:spcPct val="110000"/>
              </a:lnSpc>
              <a:spcBef>
                <a:spcPts val="0"/>
              </a:spcBef>
            </a:pPr>
            <a:r>
              <a:rPr lang="en-IE" sz="2400" dirty="0" smtClean="0"/>
              <a:t>by:</a:t>
            </a:r>
            <a:endParaRPr lang="en-IE" sz="2400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727841" y="3124200"/>
            <a:ext cx="762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le 1"/>
          <p:cNvSpPr txBox="1">
            <a:spLocks/>
          </p:cNvSpPr>
          <p:nvPr/>
        </p:nvSpPr>
        <p:spPr>
          <a:xfrm>
            <a:off x="651641" y="2133600"/>
            <a:ext cx="7772400" cy="9366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IE" sz="3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Variables, Data Types &amp; Arithmetic Operators</a:t>
            </a:r>
            <a:endParaRPr lang="en-IE" sz="3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4572000"/>
            <a:ext cx="4746661" cy="1066800"/>
          </a:xfrm>
          <a:prstGeom prst="rect">
            <a:avLst/>
          </a:prstGeom>
        </p:spPr>
      </p:pic>
      <p:sp>
        <p:nvSpPr>
          <p:cNvPr id="13" name="TextBox 9"/>
          <p:cNvSpPr txBox="1"/>
          <p:nvPr/>
        </p:nvSpPr>
        <p:spPr>
          <a:xfrm>
            <a:off x="2240166" y="3881735"/>
            <a:ext cx="57608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E" sz="2400" dirty="0"/>
              <a:t>Department of </a:t>
            </a:r>
            <a:r>
              <a:rPr lang="en-IE" sz="2400" dirty="0" smtClean="0"/>
              <a:t>Computing and Mathematics</a:t>
            </a:r>
          </a:p>
        </p:txBody>
      </p:sp>
    </p:spTree>
    <p:extLst>
      <p:ext uri="{BB962C8B-B14F-4D97-AF65-F5344CB8AC3E}">
        <p14:creationId xmlns:p14="http://schemas.microsoft.com/office/powerpoint/2010/main" val="3042371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Types 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Java uses two kinds </a:t>
            </a:r>
            <a:r>
              <a:rPr lang="en-US" dirty="0"/>
              <a:t>of </a:t>
            </a:r>
            <a:r>
              <a:rPr lang="en-US" dirty="0" smtClean="0"/>
              <a:t>data types:</a:t>
            </a:r>
            <a:endParaRPr lang="en-US" dirty="0"/>
          </a:p>
          <a:p>
            <a:pPr lvl="1"/>
            <a:r>
              <a:rPr lang="en-US" dirty="0"/>
              <a:t>Primitive types</a:t>
            </a:r>
          </a:p>
          <a:p>
            <a:pPr lvl="1"/>
            <a:r>
              <a:rPr lang="en-US" dirty="0"/>
              <a:t>Object </a:t>
            </a:r>
            <a:r>
              <a:rPr lang="en-US" dirty="0" smtClean="0"/>
              <a:t>types</a:t>
            </a:r>
          </a:p>
          <a:p>
            <a:pPr lvl="1"/>
            <a:endParaRPr lang="en-US" dirty="0"/>
          </a:p>
          <a:p>
            <a:r>
              <a:rPr lang="en-US" dirty="0" smtClean="0"/>
              <a:t>We are going to look at </a:t>
            </a:r>
            <a:r>
              <a:rPr lang="en-US" dirty="0" smtClean="0">
                <a:solidFill>
                  <a:srgbClr val="FF0000"/>
                </a:solidFill>
              </a:rPr>
              <a:t>Primitive</a:t>
            </a:r>
            <a:r>
              <a:rPr lang="en-US" dirty="0" smtClean="0"/>
              <a:t> types now.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808075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smtClean="0"/>
              <a:t>Topics list</a:t>
            </a:r>
            <a:endParaRPr lang="en-I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IE" dirty="0" smtClean="0"/>
              <a:t>Variables.</a:t>
            </a:r>
          </a:p>
          <a:p>
            <a:endParaRPr lang="en-IE" dirty="0" smtClean="0"/>
          </a:p>
          <a:p>
            <a:r>
              <a:rPr lang="en-IE" dirty="0" smtClean="0"/>
              <a:t>Assignment statement.</a:t>
            </a:r>
          </a:p>
          <a:p>
            <a:endParaRPr lang="en-IE" dirty="0"/>
          </a:p>
          <a:p>
            <a:r>
              <a:rPr lang="en-IE" dirty="0" smtClean="0"/>
              <a:t>Data Types.</a:t>
            </a:r>
          </a:p>
          <a:p>
            <a:endParaRPr lang="en-IE" dirty="0" smtClean="0"/>
          </a:p>
          <a:p>
            <a:r>
              <a:rPr lang="en-IE" dirty="0" smtClean="0"/>
              <a:t>Java’s Primitive Data Types</a:t>
            </a:r>
          </a:p>
          <a:p>
            <a:pPr lvl="1"/>
            <a:r>
              <a:rPr lang="en-IE" dirty="0" smtClean="0"/>
              <a:t>Whole numbers.</a:t>
            </a:r>
          </a:p>
          <a:p>
            <a:pPr lvl="1"/>
            <a:r>
              <a:rPr lang="en-IE" dirty="0" smtClean="0"/>
              <a:t>Decimal numbers.</a:t>
            </a:r>
          </a:p>
          <a:p>
            <a:pPr lvl="1"/>
            <a:r>
              <a:rPr lang="en-IE" dirty="0" smtClean="0"/>
              <a:t>Others.</a:t>
            </a:r>
          </a:p>
          <a:p>
            <a:endParaRPr lang="en-IE" dirty="0" smtClean="0"/>
          </a:p>
          <a:p>
            <a:r>
              <a:rPr lang="en-IE" dirty="0" smtClean="0"/>
              <a:t>Arithmetic operators.</a:t>
            </a:r>
          </a:p>
        </p:txBody>
      </p:sp>
      <p:sp>
        <p:nvSpPr>
          <p:cNvPr id="3" name="Rectangle 2"/>
          <p:cNvSpPr/>
          <p:nvPr/>
        </p:nvSpPr>
        <p:spPr>
          <a:xfrm>
            <a:off x="457200" y="3810000"/>
            <a:ext cx="4038600" cy="457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016010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dirty="0" smtClean="0"/>
              <a:t>Java’s Primitive </a:t>
            </a:r>
            <a:r>
              <a:rPr lang="en-US" dirty="0"/>
              <a:t>Data Types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Java programming language </a:t>
            </a:r>
            <a:r>
              <a:rPr lang="en-US" dirty="0" smtClean="0"/>
              <a:t>has </a:t>
            </a:r>
            <a:r>
              <a:rPr lang="en-US" u="sng" dirty="0" smtClean="0"/>
              <a:t>eight</a:t>
            </a:r>
            <a:r>
              <a:rPr lang="en-US" dirty="0" smtClean="0"/>
              <a:t>  </a:t>
            </a:r>
            <a:r>
              <a:rPr lang="en-US" dirty="0"/>
              <a:t>primitive data types</a:t>
            </a:r>
            <a:r>
              <a:rPr lang="en-US" dirty="0" smtClean="0"/>
              <a:t>.</a:t>
            </a:r>
            <a:endParaRPr lang="en-US" dirty="0"/>
          </a:p>
          <a:p>
            <a:pPr>
              <a:buFont typeface="Wingdings" charset="2"/>
              <a:buNone/>
            </a:pPr>
            <a:endParaRPr lang="en-US" dirty="0"/>
          </a:p>
          <a:p>
            <a:r>
              <a:rPr lang="en-US" dirty="0"/>
              <a:t>A primitive type is predefined by the language and is named by a </a:t>
            </a:r>
            <a:r>
              <a:rPr lang="en-US" u="sng" dirty="0"/>
              <a:t>reserved keyword</a:t>
            </a:r>
            <a:r>
              <a:rPr lang="en-US" dirty="0"/>
              <a:t>. </a:t>
            </a:r>
          </a:p>
          <a:p>
            <a:endParaRPr lang="en-US" dirty="0" smtClean="0"/>
          </a:p>
          <a:p>
            <a:r>
              <a:rPr lang="en-US" dirty="0" smtClean="0"/>
              <a:t>A primitive type is highlighted red when it is typed into the PDE e.g.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sz="2200" b="1" dirty="0" err="1" smtClean="0">
                <a:solidFill>
                  <a:srgbClr val="FF0000"/>
                </a:solidFill>
                <a:latin typeface="Anonymous" pitchFamily="49" charset="0"/>
              </a:rPr>
              <a:t>int</a:t>
            </a:r>
            <a:r>
              <a:rPr lang="en-US" sz="2200" b="1" dirty="0" smtClean="0">
                <a:solidFill>
                  <a:srgbClr val="FF0000"/>
                </a:solidFill>
                <a:latin typeface="Anonymous" pitchFamily="49" charset="0"/>
              </a:rPr>
              <a:t> </a:t>
            </a:r>
            <a:r>
              <a:rPr lang="en-US" sz="2200" b="1" dirty="0" smtClean="0">
                <a:latin typeface="Anonymous" pitchFamily="49" charset="0"/>
              </a:rPr>
              <a:t>a;</a:t>
            </a:r>
          </a:p>
          <a:p>
            <a:pPr marL="0" indent="0">
              <a:buNone/>
            </a:pPr>
            <a:r>
              <a:rPr lang="en-US" sz="2200" b="1" dirty="0">
                <a:solidFill>
                  <a:schemeClr val="accent1"/>
                </a:solidFill>
                <a:latin typeface="Anonymous" pitchFamily="49" charset="0"/>
              </a:rPr>
              <a:t>	</a:t>
            </a:r>
            <a:r>
              <a:rPr lang="en-US" sz="2200" b="1" dirty="0" err="1" smtClean="0">
                <a:solidFill>
                  <a:srgbClr val="FF0000"/>
                </a:solidFill>
                <a:latin typeface="Anonymous" pitchFamily="49" charset="0"/>
              </a:rPr>
              <a:t>boolean</a:t>
            </a:r>
            <a:r>
              <a:rPr lang="en-US" sz="2200" b="1" dirty="0" smtClean="0">
                <a:solidFill>
                  <a:srgbClr val="FF0000"/>
                </a:solidFill>
                <a:latin typeface="Anonymous" pitchFamily="49" charset="0"/>
              </a:rPr>
              <a:t> </a:t>
            </a:r>
            <a:r>
              <a:rPr lang="en-US" sz="2200" b="1" dirty="0" smtClean="0">
                <a:latin typeface="Anonymous" pitchFamily="49" charset="0"/>
              </a:rPr>
              <a:t>flag;</a:t>
            </a:r>
          </a:p>
          <a:p>
            <a:pPr marL="0" indent="0">
              <a:buNone/>
            </a:pPr>
            <a:r>
              <a:rPr lang="en-US" sz="2200" b="1" dirty="0">
                <a:latin typeface="Anonymous" pitchFamily="49" charset="0"/>
              </a:rPr>
              <a:t>	</a:t>
            </a:r>
            <a:r>
              <a:rPr lang="en-US" sz="2200" b="1" dirty="0" smtClean="0">
                <a:solidFill>
                  <a:srgbClr val="FF0000"/>
                </a:solidFill>
                <a:latin typeface="Anonymous" pitchFamily="49" charset="0"/>
              </a:rPr>
              <a:t>float</a:t>
            </a:r>
            <a:r>
              <a:rPr lang="en-US" sz="2200" b="1" dirty="0" smtClean="0">
                <a:latin typeface="Anonymous" pitchFamily="49" charset="0"/>
              </a:rPr>
              <a:t> number;</a:t>
            </a:r>
            <a:endParaRPr lang="en-US" sz="3000" b="1" dirty="0"/>
          </a:p>
          <a:p>
            <a:pPr lvl="1"/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491560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smtClean="0"/>
              <a:t>Topics list</a:t>
            </a:r>
            <a:endParaRPr lang="en-I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IE" dirty="0" smtClean="0"/>
              <a:t>Variables.</a:t>
            </a:r>
          </a:p>
          <a:p>
            <a:endParaRPr lang="en-IE" dirty="0" smtClean="0"/>
          </a:p>
          <a:p>
            <a:r>
              <a:rPr lang="en-IE" dirty="0" smtClean="0"/>
              <a:t>Assignment statement.</a:t>
            </a:r>
          </a:p>
          <a:p>
            <a:endParaRPr lang="en-IE" dirty="0"/>
          </a:p>
          <a:p>
            <a:r>
              <a:rPr lang="en-IE" dirty="0" smtClean="0"/>
              <a:t>Data Types.</a:t>
            </a:r>
          </a:p>
          <a:p>
            <a:endParaRPr lang="en-IE" dirty="0" smtClean="0"/>
          </a:p>
          <a:p>
            <a:r>
              <a:rPr lang="en-IE" dirty="0" smtClean="0"/>
              <a:t>Java’s Primitive Data Types</a:t>
            </a:r>
          </a:p>
          <a:p>
            <a:pPr lvl="1"/>
            <a:r>
              <a:rPr lang="en-IE" dirty="0" smtClean="0"/>
              <a:t>Whole numbers.</a:t>
            </a:r>
          </a:p>
          <a:p>
            <a:pPr lvl="1"/>
            <a:r>
              <a:rPr lang="en-IE" dirty="0" smtClean="0"/>
              <a:t>Decimal numbers.</a:t>
            </a:r>
          </a:p>
          <a:p>
            <a:pPr lvl="1"/>
            <a:r>
              <a:rPr lang="en-IE" dirty="0" smtClean="0"/>
              <a:t>Others.</a:t>
            </a:r>
          </a:p>
          <a:p>
            <a:endParaRPr lang="en-IE" dirty="0" smtClean="0"/>
          </a:p>
          <a:p>
            <a:r>
              <a:rPr lang="en-IE" dirty="0" smtClean="0"/>
              <a:t>Arithmetic operators.</a:t>
            </a:r>
          </a:p>
        </p:txBody>
      </p:sp>
      <p:sp>
        <p:nvSpPr>
          <p:cNvPr id="3" name="Rectangle 2"/>
          <p:cNvSpPr/>
          <p:nvPr/>
        </p:nvSpPr>
        <p:spPr>
          <a:xfrm>
            <a:off x="457200" y="4191000"/>
            <a:ext cx="4038600" cy="457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952035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 smtClean="0"/>
              <a:t>Java’s Primitive </a:t>
            </a:r>
            <a:r>
              <a:rPr lang="en-US" sz="3600" dirty="0"/>
              <a:t>Data </a:t>
            </a:r>
            <a:r>
              <a:rPr lang="en-US" sz="3600" dirty="0" smtClean="0"/>
              <a:t>Types (whole numbers)</a:t>
            </a:r>
            <a:endParaRPr lang="en-US" sz="3600" dirty="0"/>
          </a:p>
        </p:txBody>
      </p:sp>
      <p:sp>
        <p:nvSpPr>
          <p:cNvPr id="378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>
              <a:solidFill>
                <a:srgbClr val="FF0000"/>
              </a:solidFill>
            </a:endParaRPr>
          </a:p>
          <a:p>
            <a:endParaRPr lang="en-US"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4943144"/>
              </p:ext>
            </p:extLst>
          </p:nvPr>
        </p:nvGraphicFramePr>
        <p:xfrm>
          <a:off x="228600" y="1752600"/>
          <a:ext cx="8686800" cy="4704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8200"/>
                <a:gridCol w="990600"/>
                <a:gridCol w="2057400"/>
                <a:gridCol w="2057400"/>
                <a:gridCol w="2743200"/>
              </a:tblGrid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en-IE" dirty="0" smtClean="0"/>
                        <a:t>Type</a:t>
                      </a:r>
                      <a:endParaRPr lang="en-I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E" dirty="0" smtClean="0"/>
                        <a:t>Byte-size</a:t>
                      </a:r>
                      <a:endParaRPr lang="en-IE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E" dirty="0" smtClean="0"/>
                        <a:t>Minimum value</a:t>
                      </a:r>
                      <a:r>
                        <a:rPr lang="en-IE" baseline="0" dirty="0" smtClean="0"/>
                        <a:t> (inclusive)</a:t>
                      </a:r>
                      <a:endParaRPr lang="en-IE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E" dirty="0" smtClean="0"/>
                        <a:t>Maximum value </a:t>
                      </a:r>
                      <a:r>
                        <a:rPr lang="en-IE" baseline="0" dirty="0" smtClean="0"/>
                        <a:t>(inclusive)</a:t>
                      </a:r>
                      <a:endParaRPr lang="en-IE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E" dirty="0" smtClean="0"/>
                        <a:t>Typical Use</a:t>
                      </a:r>
                      <a:endParaRPr lang="en-IE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782320">
                <a:tc>
                  <a:txBody>
                    <a:bodyPr/>
                    <a:lstStyle/>
                    <a:p>
                      <a:pPr algn="l"/>
                      <a:r>
                        <a:rPr lang="en-IE" sz="2400" dirty="0" smtClean="0">
                          <a:solidFill>
                            <a:srgbClr val="FF0000"/>
                          </a:solidFill>
                        </a:rPr>
                        <a:t>byte</a:t>
                      </a:r>
                      <a:endParaRPr lang="en-IE" sz="24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IE" sz="2400" dirty="0" smtClean="0"/>
                        <a:t>8-bit</a:t>
                      </a:r>
                      <a:endParaRPr lang="en-IE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IE" sz="2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-128</a:t>
                      </a:r>
                      <a:endParaRPr lang="en-IE" sz="2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IE" sz="2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127</a:t>
                      </a:r>
                      <a:endParaRPr lang="en-IE" sz="2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IE" sz="2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Useful in applications where memory savings apply.</a:t>
                      </a:r>
                      <a:endParaRPr lang="en-IE" sz="2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589280">
                <a:tc>
                  <a:txBody>
                    <a:bodyPr/>
                    <a:lstStyle/>
                    <a:p>
                      <a:pPr algn="l"/>
                      <a:r>
                        <a:rPr lang="en-IE" sz="2400" dirty="0" smtClean="0">
                          <a:solidFill>
                            <a:srgbClr val="FF0000"/>
                          </a:solidFill>
                        </a:rPr>
                        <a:t>short</a:t>
                      </a:r>
                      <a:endParaRPr lang="en-IE" sz="24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IE" sz="2400" dirty="0" smtClean="0"/>
                        <a:t>16-bit</a:t>
                      </a:r>
                      <a:endParaRPr lang="en-IE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IE" sz="2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-32,768</a:t>
                      </a:r>
                      <a:endParaRPr lang="en-IE" sz="2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IE" sz="2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32,767</a:t>
                      </a:r>
                      <a:endParaRPr lang="en-IE" sz="2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IE" sz="2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589280">
                <a:tc>
                  <a:txBody>
                    <a:bodyPr/>
                    <a:lstStyle/>
                    <a:p>
                      <a:pPr algn="l"/>
                      <a:r>
                        <a:rPr lang="en-IE" sz="2400" dirty="0" err="1" smtClean="0">
                          <a:solidFill>
                            <a:srgbClr val="FF0000"/>
                          </a:solidFill>
                        </a:rPr>
                        <a:t>int</a:t>
                      </a:r>
                      <a:endParaRPr lang="en-IE" sz="24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IE" sz="2400" dirty="0" smtClean="0"/>
                        <a:t>32-bit</a:t>
                      </a:r>
                      <a:endParaRPr lang="en-IE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IE" sz="2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-2,147,483,648</a:t>
                      </a:r>
                      <a:endParaRPr lang="en-IE" sz="3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IE" sz="2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2,147,483,647</a:t>
                      </a:r>
                      <a:endParaRPr lang="en-IE" sz="3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IE" sz="2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Default choice.</a:t>
                      </a:r>
                      <a:endParaRPr lang="en-IE" sz="2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589280">
                <a:tc>
                  <a:txBody>
                    <a:bodyPr/>
                    <a:lstStyle/>
                    <a:p>
                      <a:pPr algn="l"/>
                      <a:r>
                        <a:rPr lang="en-IE" sz="2400" dirty="0" smtClean="0">
                          <a:solidFill>
                            <a:srgbClr val="FF0000"/>
                          </a:solidFill>
                        </a:rPr>
                        <a:t>long</a:t>
                      </a:r>
                      <a:endParaRPr lang="en-IE" sz="24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E" sz="2400" dirty="0" smtClean="0"/>
                        <a:t>64-bit</a:t>
                      </a:r>
                      <a:endParaRPr lang="en-IE" sz="24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IE" sz="2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-9,223,372,036,854,775,808</a:t>
                      </a:r>
                      <a:endParaRPr lang="en-IE" sz="3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IE" sz="2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9,223,372,036,854,775,807</a:t>
                      </a:r>
                      <a:endParaRPr lang="en-IE" sz="3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IE" sz="2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Used when you need a data type</a:t>
                      </a:r>
                      <a:r>
                        <a:rPr lang="en-IE" sz="24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with a range of values larger than that provided by int.</a:t>
                      </a:r>
                      <a:endParaRPr lang="en-IE" sz="2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5903099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Declaring variables of a specific type</a:t>
            </a:r>
            <a:endParaRPr lang="en-US" sz="36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19" t="21333" r="34872" b="56115"/>
          <a:stretch/>
        </p:blipFill>
        <p:spPr bwMode="auto">
          <a:xfrm>
            <a:off x="381001" y="1676400"/>
            <a:ext cx="8455018" cy="4038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399849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Declaring variables of a specific type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38" t="21551" r="34286" b="52762"/>
          <a:stretch/>
        </p:blipFill>
        <p:spPr bwMode="auto">
          <a:xfrm>
            <a:off x="168728" y="1534884"/>
            <a:ext cx="8803037" cy="463731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304800" y="5334000"/>
            <a:ext cx="8534400" cy="685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31351824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Declaring variables of a specific type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10" t="21769" r="31633" b="48517"/>
          <a:stretch/>
        </p:blipFill>
        <p:spPr bwMode="auto">
          <a:xfrm>
            <a:off x="287216" y="1567543"/>
            <a:ext cx="8628183" cy="4876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396073" y="5715000"/>
            <a:ext cx="8366927" cy="609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34341981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Declaring variables </a:t>
            </a:r>
            <a:r>
              <a:rPr lang="en-US" sz="3600" dirty="0" smtClean="0"/>
              <a:t>- some errors</a:t>
            </a:r>
            <a:endParaRPr lang="en-US" sz="36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02" t="29195" r="35102" b="30667"/>
          <a:stretch/>
        </p:blipFill>
        <p:spPr bwMode="auto">
          <a:xfrm>
            <a:off x="432391" y="1565107"/>
            <a:ext cx="6120809" cy="515341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562600" y="2833763"/>
            <a:ext cx="2667000" cy="261610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E" sz="3200" dirty="0" smtClean="0"/>
              <a:t>Data types are case sensitive.</a:t>
            </a:r>
          </a:p>
          <a:p>
            <a:pPr algn="ctr"/>
            <a:endParaRPr lang="en-IE" sz="3600" dirty="0"/>
          </a:p>
          <a:p>
            <a:pPr algn="ctr"/>
            <a:r>
              <a:rPr lang="en-IE" sz="3200" dirty="0" err="1" smtClean="0">
                <a:solidFill>
                  <a:srgbClr val="FF0000"/>
                </a:solidFill>
              </a:rPr>
              <a:t>Int</a:t>
            </a:r>
            <a:r>
              <a:rPr lang="en-IE" sz="3200" dirty="0" smtClean="0">
                <a:solidFill>
                  <a:srgbClr val="FF0000"/>
                </a:solidFill>
              </a:rPr>
              <a:t> </a:t>
            </a:r>
            <a:r>
              <a:rPr lang="en-IE" sz="3200" dirty="0" smtClean="0"/>
              <a:t>is not valid.</a:t>
            </a:r>
          </a:p>
          <a:p>
            <a:pPr algn="ctr"/>
            <a:r>
              <a:rPr lang="en-IE" sz="3200" dirty="0" err="1">
                <a:solidFill>
                  <a:srgbClr val="FF0000"/>
                </a:solidFill>
              </a:rPr>
              <a:t>i</a:t>
            </a:r>
            <a:r>
              <a:rPr lang="en-IE" sz="3200" dirty="0" err="1" smtClean="0">
                <a:solidFill>
                  <a:srgbClr val="FF0000"/>
                </a:solidFill>
              </a:rPr>
              <a:t>nt</a:t>
            </a:r>
            <a:r>
              <a:rPr lang="en-IE" sz="3200" dirty="0" smtClean="0">
                <a:solidFill>
                  <a:srgbClr val="FF0000"/>
                </a:solidFill>
              </a:rPr>
              <a:t> </a:t>
            </a:r>
            <a:r>
              <a:rPr lang="en-IE" sz="3200" dirty="0" smtClean="0"/>
              <a:t>is valid.</a:t>
            </a:r>
            <a:endParaRPr lang="en-IE" sz="3200" dirty="0"/>
          </a:p>
        </p:txBody>
      </p:sp>
    </p:spTree>
    <p:extLst>
      <p:ext uri="{BB962C8B-B14F-4D97-AF65-F5344CB8AC3E}">
        <p14:creationId xmlns:p14="http://schemas.microsoft.com/office/powerpoint/2010/main" val="350063988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Declaring variables - some errors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42" t="21551" r="29334" b="57608"/>
          <a:stretch/>
        </p:blipFill>
        <p:spPr bwMode="auto">
          <a:xfrm>
            <a:off x="152400" y="1679310"/>
            <a:ext cx="8839200" cy="326857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239486" y="4049486"/>
            <a:ext cx="8523514" cy="762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09789909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smtClean="0"/>
              <a:t>Topics list</a:t>
            </a:r>
            <a:endParaRPr lang="en-I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IE" dirty="0" smtClean="0"/>
              <a:t>Variables.</a:t>
            </a:r>
          </a:p>
          <a:p>
            <a:endParaRPr lang="en-IE" dirty="0" smtClean="0"/>
          </a:p>
          <a:p>
            <a:r>
              <a:rPr lang="en-IE" dirty="0" smtClean="0"/>
              <a:t>Assignment statement.</a:t>
            </a:r>
          </a:p>
          <a:p>
            <a:endParaRPr lang="en-IE" dirty="0"/>
          </a:p>
          <a:p>
            <a:r>
              <a:rPr lang="en-IE" dirty="0" smtClean="0"/>
              <a:t>Data Types.</a:t>
            </a:r>
          </a:p>
          <a:p>
            <a:endParaRPr lang="en-IE" dirty="0" smtClean="0"/>
          </a:p>
          <a:p>
            <a:r>
              <a:rPr lang="en-IE" dirty="0" smtClean="0"/>
              <a:t>Java’s Primitive Data Types</a:t>
            </a:r>
          </a:p>
          <a:p>
            <a:pPr lvl="1"/>
            <a:r>
              <a:rPr lang="en-IE" dirty="0" smtClean="0"/>
              <a:t>Whole numbers.</a:t>
            </a:r>
          </a:p>
          <a:p>
            <a:pPr lvl="1"/>
            <a:r>
              <a:rPr lang="en-IE" dirty="0" smtClean="0"/>
              <a:t>Decimal numbers.</a:t>
            </a:r>
          </a:p>
          <a:p>
            <a:pPr lvl="1"/>
            <a:r>
              <a:rPr lang="en-IE" dirty="0" smtClean="0"/>
              <a:t>Others.</a:t>
            </a:r>
          </a:p>
          <a:p>
            <a:endParaRPr lang="en-IE" dirty="0" smtClean="0"/>
          </a:p>
          <a:p>
            <a:r>
              <a:rPr lang="en-IE" dirty="0" smtClean="0"/>
              <a:t>Arithmetic operators.</a:t>
            </a:r>
          </a:p>
        </p:txBody>
      </p:sp>
      <p:sp>
        <p:nvSpPr>
          <p:cNvPr id="3" name="Rectangle 2"/>
          <p:cNvSpPr/>
          <p:nvPr/>
        </p:nvSpPr>
        <p:spPr>
          <a:xfrm>
            <a:off x="457200" y="1524000"/>
            <a:ext cx="2133600" cy="457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141404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Declaring variables - some errors</a:t>
            </a:r>
            <a:endParaRPr lang="en-IE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42" t="21551" r="28912" b="52544"/>
          <a:stretch/>
        </p:blipFill>
        <p:spPr bwMode="auto">
          <a:xfrm>
            <a:off x="228600" y="1600200"/>
            <a:ext cx="8692116" cy="394794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304800" y="4724400"/>
            <a:ext cx="8305800" cy="762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0068094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E" sz="4000" dirty="0" smtClean="0"/>
              <a:t>Java’s Primitive Data Types: </a:t>
            </a:r>
            <a:r>
              <a:rPr lang="en-IE" sz="4000" dirty="0" err="1" smtClean="0"/>
              <a:t>int</a:t>
            </a:r>
            <a:r>
              <a:rPr lang="en-IE" sz="4000" dirty="0" smtClean="0"/>
              <a:t> Example 3.1</a:t>
            </a:r>
            <a:endParaRPr lang="en-IE" dirty="0"/>
          </a:p>
        </p:txBody>
      </p:sp>
      <p:sp>
        <p:nvSpPr>
          <p:cNvPr id="4" name="Rectangle 3"/>
          <p:cNvSpPr/>
          <p:nvPr/>
        </p:nvSpPr>
        <p:spPr>
          <a:xfrm>
            <a:off x="3230202" y="6448563"/>
            <a:ext cx="59137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IE" dirty="0" smtClean="0"/>
              <a:t>Based on the Processing Example: Basics</a:t>
            </a:r>
            <a:r>
              <a:rPr lang="en-IE" dirty="0"/>
              <a:t> </a:t>
            </a:r>
            <a:r>
              <a:rPr lang="en-IE" dirty="0" smtClean="0">
                <a:sym typeface="Wingdings" panose="05000000000000000000" pitchFamily="2" charset="2"/>
              </a:rPr>
              <a:t></a:t>
            </a:r>
            <a:r>
              <a:rPr lang="en-IE" dirty="0" smtClean="0"/>
              <a:t> Data </a:t>
            </a:r>
            <a:r>
              <a:rPr lang="en-IE" dirty="0" smtClean="0">
                <a:sym typeface="Wingdings" panose="05000000000000000000" pitchFamily="2" charset="2"/>
              </a:rPr>
              <a:t> </a:t>
            </a:r>
            <a:r>
              <a:rPr lang="en-IE" dirty="0" smtClean="0"/>
              <a:t>Variables</a:t>
            </a:r>
            <a:endParaRPr lang="en-IE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25" t="11544" r="48298" b="53149"/>
          <a:stretch/>
        </p:blipFill>
        <p:spPr bwMode="auto">
          <a:xfrm>
            <a:off x="533400" y="1600199"/>
            <a:ext cx="4407568" cy="427271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764505" y="2514600"/>
            <a:ext cx="3810000" cy="353943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E" sz="2800" dirty="0" smtClean="0"/>
              <a:t>In this example, we have: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E" sz="2800" dirty="0" smtClean="0"/>
              <a:t>defined three variables (a, b and c)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E" sz="2800" dirty="0" smtClean="0"/>
              <a:t>that can hold whole numbers (</a:t>
            </a:r>
            <a:r>
              <a:rPr lang="en-IE" sz="2800" dirty="0" err="1" smtClean="0"/>
              <a:t>int</a:t>
            </a:r>
            <a:r>
              <a:rPr lang="en-IE" sz="2800" dirty="0" smtClean="0"/>
              <a:t>). 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E" sz="2800" dirty="0"/>
              <a:t>a</a:t>
            </a:r>
            <a:r>
              <a:rPr lang="en-IE" sz="2800" dirty="0" smtClean="0"/>
              <a:t>nd are set with a starting value.</a:t>
            </a:r>
            <a:endParaRPr lang="en-IE" sz="2800" dirty="0"/>
          </a:p>
        </p:txBody>
      </p:sp>
    </p:spTree>
    <p:extLst>
      <p:ext uri="{BB962C8B-B14F-4D97-AF65-F5344CB8AC3E}">
        <p14:creationId xmlns:p14="http://schemas.microsoft.com/office/powerpoint/2010/main" val="41726458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E" sz="3600" dirty="0"/>
              <a:t>Java’s Primitive Data Types: </a:t>
            </a:r>
            <a:r>
              <a:rPr lang="en-IE" sz="3600" dirty="0" err="1"/>
              <a:t>int</a:t>
            </a:r>
            <a:r>
              <a:rPr lang="en-IE" sz="3600" dirty="0"/>
              <a:t> </a:t>
            </a:r>
            <a:r>
              <a:rPr lang="en-IE" sz="3600" dirty="0" smtClean="0"/>
              <a:t>Example 3.2</a:t>
            </a:r>
            <a:endParaRPr lang="en-IE" sz="3600" dirty="0"/>
          </a:p>
        </p:txBody>
      </p:sp>
      <p:sp>
        <p:nvSpPr>
          <p:cNvPr id="4" name="Rectangle 3"/>
          <p:cNvSpPr/>
          <p:nvPr/>
        </p:nvSpPr>
        <p:spPr>
          <a:xfrm>
            <a:off x="3230202" y="6448563"/>
            <a:ext cx="59137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IE" dirty="0" smtClean="0"/>
              <a:t>Based on the Processing Example: Basics</a:t>
            </a:r>
            <a:r>
              <a:rPr lang="en-IE" dirty="0"/>
              <a:t> </a:t>
            </a:r>
            <a:r>
              <a:rPr lang="en-IE" dirty="0" smtClean="0">
                <a:sym typeface="Wingdings" panose="05000000000000000000" pitchFamily="2" charset="2"/>
              </a:rPr>
              <a:t></a:t>
            </a:r>
            <a:r>
              <a:rPr lang="en-IE" dirty="0" smtClean="0"/>
              <a:t> Data </a:t>
            </a:r>
            <a:r>
              <a:rPr lang="en-IE" dirty="0" smtClean="0">
                <a:sym typeface="Wingdings" panose="05000000000000000000" pitchFamily="2" charset="2"/>
              </a:rPr>
              <a:t> </a:t>
            </a:r>
            <a:r>
              <a:rPr lang="en-IE" dirty="0" smtClean="0"/>
              <a:t>Variables</a:t>
            </a:r>
            <a:endParaRPr lang="en-IE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10" t="11184" r="46367" b="49123"/>
          <a:stretch/>
        </p:blipFill>
        <p:spPr bwMode="auto">
          <a:xfrm>
            <a:off x="482991" y="1524000"/>
            <a:ext cx="4546209" cy="464894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068" t="25000" r="1176" b="19682"/>
          <a:stretch/>
        </p:blipFill>
        <p:spPr bwMode="auto">
          <a:xfrm>
            <a:off x="4648200" y="3962400"/>
            <a:ext cx="3368482" cy="23407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876800" y="1905000"/>
            <a:ext cx="3810000" cy="138499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E" sz="2800" dirty="0" smtClean="0"/>
              <a:t>We can pass the defined variables as values to functions.</a:t>
            </a:r>
          </a:p>
        </p:txBody>
      </p:sp>
    </p:spTree>
    <p:extLst>
      <p:ext uri="{BB962C8B-B14F-4D97-AF65-F5344CB8AC3E}">
        <p14:creationId xmlns:p14="http://schemas.microsoft.com/office/powerpoint/2010/main" val="404649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E" sz="3600" dirty="0" smtClean="0"/>
              <a:t>Java’s Primitive Data Types: </a:t>
            </a:r>
            <a:r>
              <a:rPr lang="en-IE" sz="3600" dirty="0" err="1" smtClean="0"/>
              <a:t>int</a:t>
            </a:r>
            <a:r>
              <a:rPr lang="en-IE" sz="3600" dirty="0" smtClean="0"/>
              <a:t> Example 3.3</a:t>
            </a:r>
            <a:endParaRPr lang="en-IE" sz="3600" dirty="0"/>
          </a:p>
        </p:txBody>
      </p:sp>
      <p:sp>
        <p:nvSpPr>
          <p:cNvPr id="4" name="Rectangle 3"/>
          <p:cNvSpPr/>
          <p:nvPr/>
        </p:nvSpPr>
        <p:spPr>
          <a:xfrm>
            <a:off x="3230202" y="6448563"/>
            <a:ext cx="59137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IE" dirty="0" smtClean="0"/>
              <a:t>Based on the Processing Example: Basics</a:t>
            </a:r>
            <a:r>
              <a:rPr lang="en-IE" dirty="0"/>
              <a:t> </a:t>
            </a:r>
            <a:r>
              <a:rPr lang="en-IE" dirty="0" smtClean="0">
                <a:sym typeface="Wingdings" panose="05000000000000000000" pitchFamily="2" charset="2"/>
              </a:rPr>
              <a:t></a:t>
            </a:r>
            <a:r>
              <a:rPr lang="en-IE" dirty="0" smtClean="0"/>
              <a:t> Data </a:t>
            </a:r>
            <a:r>
              <a:rPr lang="en-IE" dirty="0" smtClean="0">
                <a:sym typeface="Wingdings" panose="05000000000000000000" pitchFamily="2" charset="2"/>
              </a:rPr>
              <a:t> </a:t>
            </a:r>
            <a:r>
              <a:rPr lang="en-IE" dirty="0" smtClean="0"/>
              <a:t>Variables</a:t>
            </a:r>
            <a:endParaRPr lang="en-IE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10" t="26937" r="46367" b="49123"/>
          <a:stretch/>
        </p:blipFill>
        <p:spPr bwMode="auto">
          <a:xfrm>
            <a:off x="381000" y="1676400"/>
            <a:ext cx="5029200" cy="310182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6671517"/>
              </p:ext>
            </p:extLst>
          </p:nvPr>
        </p:nvGraphicFramePr>
        <p:xfrm>
          <a:off x="2661076" y="4495800"/>
          <a:ext cx="6339385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3448"/>
                <a:gridCol w="2874883"/>
                <a:gridCol w="2751054"/>
              </a:tblGrid>
              <a:tr h="137160">
                <a:tc>
                  <a:txBody>
                    <a:bodyPr/>
                    <a:lstStyle/>
                    <a:p>
                      <a:pPr algn="ctr"/>
                      <a:r>
                        <a:rPr lang="en-IE" dirty="0" smtClean="0"/>
                        <a:t>Type</a:t>
                      </a:r>
                      <a:endParaRPr lang="en-I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E" dirty="0" smtClean="0"/>
                        <a:t>Minimum value</a:t>
                      </a:r>
                      <a:r>
                        <a:rPr lang="en-IE" baseline="0" dirty="0" smtClean="0"/>
                        <a:t> (inclusive)</a:t>
                      </a:r>
                      <a:endParaRPr lang="en-I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E" dirty="0" smtClean="0"/>
                        <a:t>Maximum value </a:t>
                      </a:r>
                      <a:r>
                        <a:rPr lang="en-IE" baseline="0" dirty="0" smtClean="0"/>
                        <a:t>(inclusive)</a:t>
                      </a:r>
                      <a:endParaRPr lang="en-I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17068">
                <a:tc>
                  <a:txBody>
                    <a:bodyPr/>
                    <a:lstStyle/>
                    <a:p>
                      <a:pPr algn="ctr"/>
                      <a:r>
                        <a:rPr lang="en-IE" sz="1800" dirty="0" smtClean="0">
                          <a:solidFill>
                            <a:srgbClr val="FF0000"/>
                          </a:solidFill>
                        </a:rPr>
                        <a:t>byte</a:t>
                      </a:r>
                      <a:endParaRPr lang="en-IE" sz="18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IE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-128</a:t>
                      </a:r>
                      <a:endParaRPr lang="en-IE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IE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127</a:t>
                      </a:r>
                      <a:endParaRPr lang="en-IE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17068">
                <a:tc>
                  <a:txBody>
                    <a:bodyPr/>
                    <a:lstStyle/>
                    <a:p>
                      <a:pPr algn="ctr"/>
                      <a:r>
                        <a:rPr lang="en-IE" sz="1800" dirty="0" smtClean="0">
                          <a:solidFill>
                            <a:srgbClr val="FF0000"/>
                          </a:solidFill>
                        </a:rPr>
                        <a:t>short</a:t>
                      </a:r>
                      <a:endParaRPr lang="en-IE" sz="18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IE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-32,768</a:t>
                      </a:r>
                      <a:endParaRPr lang="en-IE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IE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32,767</a:t>
                      </a:r>
                      <a:endParaRPr lang="en-IE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17068">
                <a:tc>
                  <a:txBody>
                    <a:bodyPr/>
                    <a:lstStyle/>
                    <a:p>
                      <a:pPr algn="ctr"/>
                      <a:r>
                        <a:rPr lang="en-IE" sz="1800" dirty="0" err="1" smtClean="0">
                          <a:solidFill>
                            <a:srgbClr val="FF0000"/>
                          </a:solidFill>
                        </a:rPr>
                        <a:t>int</a:t>
                      </a:r>
                      <a:endParaRPr lang="en-IE" sz="18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IE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-2,147,483,648</a:t>
                      </a:r>
                      <a:endParaRPr lang="en-IE" sz="2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IE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2,147,483,647</a:t>
                      </a:r>
                      <a:endParaRPr lang="en-IE" sz="2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55473">
                <a:tc>
                  <a:txBody>
                    <a:bodyPr/>
                    <a:lstStyle/>
                    <a:p>
                      <a:pPr algn="ctr"/>
                      <a:r>
                        <a:rPr lang="en-IE" sz="1800" dirty="0" smtClean="0">
                          <a:solidFill>
                            <a:srgbClr val="FF0000"/>
                          </a:solidFill>
                        </a:rPr>
                        <a:t>long</a:t>
                      </a:r>
                      <a:endParaRPr lang="en-IE" sz="18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IE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-9,223,372,036,854,775,808</a:t>
                      </a:r>
                      <a:endParaRPr lang="en-IE" sz="2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IE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9,223,372,036,854,775,807</a:t>
                      </a:r>
                      <a:endParaRPr lang="en-IE" sz="2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4876800" y="1517302"/>
            <a:ext cx="3932273" cy="138499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E" sz="2800" dirty="0" smtClean="0"/>
              <a:t>Could we have used the </a:t>
            </a:r>
            <a:r>
              <a:rPr lang="en-IE" sz="2800" dirty="0" smtClean="0">
                <a:solidFill>
                  <a:srgbClr val="FF0000"/>
                </a:solidFill>
              </a:rPr>
              <a:t>byte</a:t>
            </a:r>
            <a:r>
              <a:rPr lang="en-IE" sz="2800" dirty="0" smtClean="0"/>
              <a:t> data type instead of </a:t>
            </a:r>
            <a:r>
              <a:rPr lang="en-IE" sz="2800" dirty="0" err="1" smtClean="0">
                <a:solidFill>
                  <a:srgbClr val="FF0000"/>
                </a:solidFill>
              </a:rPr>
              <a:t>int</a:t>
            </a:r>
            <a:r>
              <a:rPr lang="en-IE" sz="2800" dirty="0" smtClean="0"/>
              <a:t>?  Why?</a:t>
            </a:r>
          </a:p>
        </p:txBody>
      </p:sp>
    </p:spTree>
    <p:extLst>
      <p:ext uri="{BB962C8B-B14F-4D97-AF65-F5344CB8AC3E}">
        <p14:creationId xmlns:p14="http://schemas.microsoft.com/office/powerpoint/2010/main" val="10539299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smtClean="0"/>
              <a:t>Topics list</a:t>
            </a:r>
            <a:endParaRPr lang="en-I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IE" dirty="0" smtClean="0"/>
              <a:t>Variables.</a:t>
            </a:r>
          </a:p>
          <a:p>
            <a:endParaRPr lang="en-IE" dirty="0" smtClean="0"/>
          </a:p>
          <a:p>
            <a:r>
              <a:rPr lang="en-IE" dirty="0" smtClean="0"/>
              <a:t>Assignment statement.</a:t>
            </a:r>
          </a:p>
          <a:p>
            <a:endParaRPr lang="en-IE" dirty="0"/>
          </a:p>
          <a:p>
            <a:r>
              <a:rPr lang="en-IE" dirty="0" smtClean="0"/>
              <a:t>Data Types.</a:t>
            </a:r>
          </a:p>
          <a:p>
            <a:endParaRPr lang="en-IE" dirty="0" smtClean="0"/>
          </a:p>
          <a:p>
            <a:r>
              <a:rPr lang="en-IE" dirty="0" smtClean="0"/>
              <a:t>Java’s Primitive Data Types</a:t>
            </a:r>
          </a:p>
          <a:p>
            <a:pPr lvl="1"/>
            <a:r>
              <a:rPr lang="en-IE" dirty="0" smtClean="0"/>
              <a:t>Whole numbers.</a:t>
            </a:r>
          </a:p>
          <a:p>
            <a:pPr lvl="1"/>
            <a:r>
              <a:rPr lang="en-IE" dirty="0" smtClean="0"/>
              <a:t>Decimal numbers.</a:t>
            </a:r>
          </a:p>
          <a:p>
            <a:pPr lvl="1"/>
            <a:r>
              <a:rPr lang="en-IE" dirty="0" smtClean="0"/>
              <a:t>Others.</a:t>
            </a:r>
          </a:p>
          <a:p>
            <a:endParaRPr lang="en-IE" dirty="0" smtClean="0"/>
          </a:p>
          <a:p>
            <a:r>
              <a:rPr lang="en-IE" dirty="0" smtClean="0"/>
              <a:t>Arithmetic operators.</a:t>
            </a:r>
          </a:p>
        </p:txBody>
      </p:sp>
      <p:sp>
        <p:nvSpPr>
          <p:cNvPr id="3" name="Rectangle 2"/>
          <p:cNvSpPr/>
          <p:nvPr/>
        </p:nvSpPr>
        <p:spPr>
          <a:xfrm>
            <a:off x="457200" y="4495800"/>
            <a:ext cx="4038600" cy="457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828180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 smtClean="0"/>
              <a:t>Java’s Primitive </a:t>
            </a:r>
            <a:r>
              <a:rPr lang="en-US" sz="3600" dirty="0"/>
              <a:t>Data </a:t>
            </a:r>
            <a:r>
              <a:rPr lang="en-US" sz="3600" dirty="0" smtClean="0"/>
              <a:t>Types (decimal numbers)</a:t>
            </a:r>
            <a:endParaRPr lang="en-US" sz="3600" dirty="0"/>
          </a:p>
        </p:txBody>
      </p:sp>
      <p:sp>
        <p:nvSpPr>
          <p:cNvPr id="378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>
              <a:solidFill>
                <a:srgbClr val="FF0000"/>
              </a:solidFill>
            </a:endParaRPr>
          </a:p>
          <a:p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0089902"/>
              </p:ext>
            </p:extLst>
          </p:nvPr>
        </p:nvGraphicFramePr>
        <p:xfrm>
          <a:off x="457200" y="1676400"/>
          <a:ext cx="8305800" cy="40300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6800"/>
                <a:gridCol w="990600"/>
                <a:gridCol w="1901439"/>
                <a:gridCol w="2018232"/>
                <a:gridCol w="2328729"/>
              </a:tblGrid>
              <a:tr h="644508">
                <a:tc>
                  <a:txBody>
                    <a:bodyPr/>
                    <a:lstStyle/>
                    <a:p>
                      <a:r>
                        <a:rPr lang="en-IE" dirty="0" smtClean="0"/>
                        <a:t>Type</a:t>
                      </a:r>
                      <a:endParaRPr lang="en-I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E" dirty="0" smtClean="0"/>
                        <a:t>Byte-size</a:t>
                      </a:r>
                      <a:endParaRPr lang="en-I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E" dirty="0" smtClean="0"/>
                        <a:t>Minimum value</a:t>
                      </a:r>
                      <a:r>
                        <a:rPr lang="en-IE" baseline="0" dirty="0" smtClean="0"/>
                        <a:t> (inclusive)</a:t>
                      </a:r>
                      <a:endParaRPr lang="en-I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E" dirty="0" smtClean="0"/>
                        <a:t>Maximum value </a:t>
                      </a:r>
                      <a:r>
                        <a:rPr lang="en-IE" baseline="0" dirty="0" smtClean="0"/>
                        <a:t>(inclusive)</a:t>
                      </a:r>
                      <a:endParaRPr lang="en-I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E" dirty="0" smtClean="0"/>
                        <a:t>Typical Use</a:t>
                      </a:r>
                      <a:endParaRPr lang="en-I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60454">
                <a:tc>
                  <a:txBody>
                    <a:bodyPr/>
                    <a:lstStyle/>
                    <a:p>
                      <a:endParaRPr lang="en-IE" sz="2000" dirty="0" smtClean="0">
                        <a:solidFill>
                          <a:srgbClr val="FF0000"/>
                        </a:solidFill>
                      </a:endParaRPr>
                    </a:p>
                    <a:p>
                      <a:r>
                        <a:rPr lang="en-IE" sz="2000" dirty="0" smtClean="0">
                          <a:solidFill>
                            <a:srgbClr val="FF0000"/>
                          </a:solidFill>
                        </a:rPr>
                        <a:t>float</a:t>
                      </a:r>
                      <a:endParaRPr lang="en-IE" sz="20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E" sz="2000" dirty="0" smtClean="0"/>
                    </a:p>
                    <a:p>
                      <a:r>
                        <a:rPr lang="en-IE" sz="2000" dirty="0" smtClean="0"/>
                        <a:t>32-bit</a:t>
                      </a:r>
                      <a:endParaRPr lang="en-IE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gridSpan="2"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IE" sz="2000" i="1" kern="120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0" hangingPunct="1"/>
                      <a:endParaRPr lang="en-IE" sz="2000" i="1" kern="120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0" hangingPunct="1"/>
                      <a:endParaRPr lang="en-IE" sz="2000" i="1" kern="120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0" hangingPunct="1"/>
                      <a:endParaRPr lang="en-IE" sz="2000" i="1" kern="120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0" hangingPunct="1"/>
                      <a:r>
                        <a:rPr lang="en-IE" sz="2000" i="1" kern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   Beyond the scope of this course.  </a:t>
                      </a:r>
                    </a:p>
                    <a:p>
                      <a:pPr marL="0" algn="l" defTabSz="914400" rtl="0" eaLnBrk="1" latinLnBrk="0" hangingPunct="1"/>
                      <a:endParaRPr lang="en-IE" sz="2000" i="1" kern="120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IE" sz="2400" i="1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IE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Useful in applications where memory savings apply.</a:t>
                      </a:r>
                    </a:p>
                    <a:p>
                      <a:pPr marL="0" algn="l" defTabSz="914400" rtl="0" eaLnBrk="1" latinLnBrk="0" hangingPunct="1"/>
                      <a:endParaRPr lang="en-IE" sz="20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0" hangingPunct="1"/>
                      <a:r>
                        <a:rPr lang="en-IE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Default choice</a:t>
                      </a:r>
                      <a:r>
                        <a:rPr lang="en-IE" sz="20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when using </a:t>
                      </a:r>
                      <a:r>
                        <a:rPr lang="en-IE" sz="2000" b="1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Processing</a:t>
                      </a:r>
                      <a:r>
                        <a:rPr lang="en-IE" sz="20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endParaRPr lang="en-IE" sz="2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60454">
                <a:tc>
                  <a:txBody>
                    <a:bodyPr/>
                    <a:lstStyle/>
                    <a:p>
                      <a:endParaRPr lang="en-IE" sz="2000" dirty="0" smtClean="0">
                        <a:solidFill>
                          <a:srgbClr val="FF0000"/>
                        </a:solidFill>
                      </a:endParaRPr>
                    </a:p>
                    <a:p>
                      <a:r>
                        <a:rPr lang="en-IE" sz="2000" dirty="0" smtClean="0">
                          <a:solidFill>
                            <a:srgbClr val="FF0000"/>
                          </a:solidFill>
                        </a:rPr>
                        <a:t>double</a:t>
                      </a:r>
                      <a:endParaRPr lang="en-IE" sz="20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E" sz="2000" dirty="0" smtClean="0"/>
                    </a:p>
                    <a:p>
                      <a:r>
                        <a:rPr lang="en-IE" sz="2000" dirty="0" smtClean="0"/>
                        <a:t>64-bit</a:t>
                      </a:r>
                      <a:endParaRPr lang="en-IE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 vMerge="1"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IE" sz="2400" i="1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IE" sz="2400" i="1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IE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Default</a:t>
                      </a:r>
                      <a:r>
                        <a:rPr lang="en-IE" sz="20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choice when programming </a:t>
                      </a:r>
                      <a:r>
                        <a:rPr lang="en-IE" sz="2000" b="1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Java apps.</a:t>
                      </a:r>
                      <a:endParaRPr lang="en-IE" sz="20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98287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06" t="21769" r="35102" b="57878"/>
          <a:stretch/>
        </p:blipFill>
        <p:spPr bwMode="auto">
          <a:xfrm>
            <a:off x="433218" y="1676399"/>
            <a:ext cx="7644876" cy="328641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E" sz="3600" dirty="0"/>
              <a:t>Java’s Primitive Data Types: </a:t>
            </a:r>
            <a:r>
              <a:rPr lang="en-IE" sz="3600" dirty="0" smtClean="0"/>
              <a:t>float Example 3.4</a:t>
            </a:r>
            <a:endParaRPr lang="en-IE" sz="36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33" t="20761" r="65802" b="63429"/>
          <a:stretch/>
        </p:blipFill>
        <p:spPr bwMode="auto">
          <a:xfrm>
            <a:off x="6553200" y="3886200"/>
            <a:ext cx="2133600" cy="246161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990600" y="5168205"/>
            <a:ext cx="3810000" cy="138499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E" sz="2800" dirty="0" smtClean="0"/>
              <a:t>We can pass the defined variables as values to functions.</a:t>
            </a:r>
          </a:p>
        </p:txBody>
      </p:sp>
    </p:spTree>
    <p:extLst>
      <p:ext uri="{BB962C8B-B14F-4D97-AF65-F5344CB8AC3E}">
        <p14:creationId xmlns:p14="http://schemas.microsoft.com/office/powerpoint/2010/main" val="3415602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34" t="26402" r="41224" b="57986"/>
          <a:stretch/>
        </p:blipFill>
        <p:spPr bwMode="auto">
          <a:xfrm>
            <a:off x="457200" y="1605643"/>
            <a:ext cx="6629400" cy="278295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E" sz="3600" dirty="0"/>
              <a:t>Java’s Primitive Data Types: </a:t>
            </a:r>
            <a:r>
              <a:rPr lang="en-IE" sz="3600" dirty="0" smtClean="0"/>
              <a:t>float Example 3.5</a:t>
            </a:r>
            <a:endParaRPr lang="en-IE" sz="3600" dirty="0"/>
          </a:p>
        </p:txBody>
      </p:sp>
      <p:sp>
        <p:nvSpPr>
          <p:cNvPr id="6" name="TextBox 5"/>
          <p:cNvSpPr txBox="1"/>
          <p:nvPr/>
        </p:nvSpPr>
        <p:spPr>
          <a:xfrm>
            <a:off x="990600" y="4191000"/>
            <a:ext cx="7848600" cy="19851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E" sz="2800" dirty="0" smtClean="0"/>
              <a:t>Whole numbers can be placed into a </a:t>
            </a:r>
            <a:r>
              <a:rPr lang="en-IE" sz="2800" dirty="0" smtClean="0">
                <a:solidFill>
                  <a:srgbClr val="FF0000"/>
                </a:solidFill>
              </a:rPr>
              <a:t>float</a:t>
            </a:r>
            <a:r>
              <a:rPr lang="en-IE" sz="2800" dirty="0" smtClean="0"/>
              <a:t> variable.  </a:t>
            </a:r>
          </a:p>
          <a:p>
            <a:endParaRPr lang="en-IE" sz="1100" dirty="0" smtClean="0"/>
          </a:p>
          <a:p>
            <a:r>
              <a:rPr lang="en-IE" sz="2800" dirty="0" smtClean="0">
                <a:solidFill>
                  <a:srgbClr val="FF0000"/>
                </a:solidFill>
              </a:rPr>
              <a:t>Q: </a:t>
            </a:r>
            <a:r>
              <a:rPr lang="en-IE" sz="2800" dirty="0" smtClean="0"/>
              <a:t>Why?  </a:t>
            </a:r>
          </a:p>
          <a:p>
            <a:r>
              <a:rPr lang="en-IE" sz="2800" dirty="0" smtClean="0">
                <a:solidFill>
                  <a:srgbClr val="FF0000"/>
                </a:solidFill>
              </a:rPr>
              <a:t>A: </a:t>
            </a:r>
            <a:r>
              <a:rPr lang="en-IE" sz="2800" dirty="0" smtClean="0"/>
              <a:t>There is no loss of precision.  We are not loosing any data.</a:t>
            </a:r>
          </a:p>
        </p:txBody>
      </p:sp>
    </p:spTree>
    <p:extLst>
      <p:ext uri="{BB962C8B-B14F-4D97-AF65-F5344CB8AC3E}">
        <p14:creationId xmlns:p14="http://schemas.microsoft.com/office/powerpoint/2010/main" val="3908118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50" t="29286" r="20885" b="30667"/>
          <a:stretch/>
        </p:blipFill>
        <p:spPr bwMode="auto">
          <a:xfrm>
            <a:off x="448732" y="1659170"/>
            <a:ext cx="8459769" cy="489403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E" sz="3600" dirty="0" smtClean="0"/>
              <a:t>Passing variables as arguments: some errors</a:t>
            </a:r>
            <a:endParaRPr lang="en-IE" sz="3600" dirty="0"/>
          </a:p>
        </p:txBody>
      </p:sp>
      <p:sp>
        <p:nvSpPr>
          <p:cNvPr id="4" name="TextBox 3"/>
          <p:cNvSpPr txBox="1"/>
          <p:nvPr/>
        </p:nvSpPr>
        <p:spPr>
          <a:xfrm>
            <a:off x="5883729" y="1542395"/>
            <a:ext cx="3124200" cy="440120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IE" sz="2800" dirty="0" smtClean="0"/>
              <a:t>We changed the data type of our variables from </a:t>
            </a:r>
            <a:r>
              <a:rPr lang="en-IE" sz="2800" dirty="0" smtClean="0">
                <a:solidFill>
                  <a:srgbClr val="FF0000"/>
                </a:solidFill>
              </a:rPr>
              <a:t>float</a:t>
            </a:r>
            <a:r>
              <a:rPr lang="en-IE" sz="2800" dirty="0" smtClean="0"/>
              <a:t> to </a:t>
            </a:r>
            <a:r>
              <a:rPr lang="en-IE" sz="2800" dirty="0" smtClean="0">
                <a:solidFill>
                  <a:srgbClr val="FF0000"/>
                </a:solidFill>
              </a:rPr>
              <a:t>double</a:t>
            </a:r>
            <a:r>
              <a:rPr lang="en-IE" sz="2800" dirty="0" smtClean="0"/>
              <a:t>. </a:t>
            </a:r>
          </a:p>
          <a:p>
            <a:endParaRPr lang="en-IE" sz="2800" dirty="0"/>
          </a:p>
          <a:p>
            <a:r>
              <a:rPr lang="en-IE" sz="2800" dirty="0" smtClean="0"/>
              <a:t>When we try to run the code, we get this syntax error.  </a:t>
            </a:r>
          </a:p>
          <a:p>
            <a:endParaRPr lang="en-IE" sz="2800" dirty="0"/>
          </a:p>
          <a:p>
            <a:r>
              <a:rPr lang="en-IE" sz="2800" dirty="0" smtClean="0"/>
              <a:t>What’s wrong?</a:t>
            </a:r>
            <a:endParaRPr lang="en-IE" sz="2800" dirty="0"/>
          </a:p>
        </p:txBody>
      </p:sp>
    </p:spTree>
    <p:extLst>
      <p:ext uri="{BB962C8B-B14F-4D97-AF65-F5344CB8AC3E}">
        <p14:creationId xmlns:p14="http://schemas.microsoft.com/office/powerpoint/2010/main" val="4257685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E" sz="3600" dirty="0" smtClean="0"/>
              <a:t>Passing variables as arguments: some errors</a:t>
            </a:r>
            <a:endParaRPr lang="en-IE" sz="3600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50" t="66285" r="20885" b="30667"/>
          <a:stretch/>
        </p:blipFill>
        <p:spPr bwMode="auto">
          <a:xfrm>
            <a:off x="308344" y="6174116"/>
            <a:ext cx="8610600" cy="37908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cxnSp>
        <p:nvCxnSpPr>
          <p:cNvPr id="6" name="Straight Arrow Connector 5"/>
          <p:cNvCxnSpPr/>
          <p:nvPr/>
        </p:nvCxnSpPr>
        <p:spPr>
          <a:xfrm>
            <a:off x="6705600" y="5715000"/>
            <a:ext cx="685800" cy="6096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7630506" y="5715000"/>
            <a:ext cx="304546" cy="6096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8229600" y="5715000"/>
            <a:ext cx="152400" cy="6096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8610600" y="5715000"/>
            <a:ext cx="76200" cy="6096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476" y="1828800"/>
            <a:ext cx="7788992" cy="2971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4101" name="Rectangle 4100"/>
          <p:cNvSpPr/>
          <p:nvPr/>
        </p:nvSpPr>
        <p:spPr>
          <a:xfrm>
            <a:off x="432439" y="1611868"/>
            <a:ext cx="4986622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>
            <a:spAutoFit/>
          </a:bodyPr>
          <a:lstStyle/>
          <a:p>
            <a:r>
              <a:rPr lang="en-IE" dirty="0" smtClean="0"/>
              <a:t>From:  https</a:t>
            </a:r>
            <a:r>
              <a:rPr lang="en-IE" dirty="0"/>
              <a:t>://processing.org/reference/rect_.html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97" t="33164" r="47175" b="58927"/>
          <a:stretch/>
        </p:blipFill>
        <p:spPr bwMode="auto">
          <a:xfrm>
            <a:off x="5482857" y="4800600"/>
            <a:ext cx="3508743" cy="101862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172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Variables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IE" dirty="0" smtClean="0"/>
              <a:t>In Programming, variables:</a:t>
            </a:r>
          </a:p>
          <a:p>
            <a:pPr marL="0" indent="0">
              <a:buNone/>
            </a:pPr>
            <a:endParaRPr lang="en-IE" dirty="0" smtClean="0"/>
          </a:p>
          <a:p>
            <a:r>
              <a:rPr lang="en-IE" dirty="0"/>
              <a:t>are created </a:t>
            </a:r>
            <a:r>
              <a:rPr lang="en-IE" dirty="0" smtClean="0"/>
              <a:t>(defined) in </a:t>
            </a:r>
            <a:r>
              <a:rPr lang="en-IE" dirty="0"/>
              <a:t>your </a:t>
            </a:r>
            <a:r>
              <a:rPr lang="en-IE" dirty="0" smtClean="0"/>
              <a:t>programs.</a:t>
            </a:r>
            <a:endParaRPr lang="en-IE" dirty="0"/>
          </a:p>
          <a:p>
            <a:r>
              <a:rPr lang="en-IE" dirty="0" smtClean="0"/>
              <a:t>are used to store data (whose value can change over time).</a:t>
            </a:r>
          </a:p>
          <a:p>
            <a:r>
              <a:rPr lang="en-IE" dirty="0" smtClean="0"/>
              <a:t>have a data type.</a:t>
            </a:r>
          </a:p>
          <a:p>
            <a:r>
              <a:rPr lang="en-IE" dirty="0" smtClean="0"/>
              <a:t>have a name.</a:t>
            </a:r>
          </a:p>
          <a:p>
            <a:r>
              <a:rPr lang="en-IE" dirty="0"/>
              <a:t>a</a:t>
            </a:r>
            <a:r>
              <a:rPr lang="en-IE" dirty="0" smtClean="0"/>
              <a:t>re a VERY important programming concept.</a:t>
            </a:r>
          </a:p>
        </p:txBody>
      </p:sp>
    </p:spTree>
    <p:extLst>
      <p:ext uri="{BB962C8B-B14F-4D97-AF65-F5344CB8AC3E}">
        <p14:creationId xmlns:p14="http://schemas.microsoft.com/office/powerpoint/2010/main" val="20162462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smtClean="0"/>
              <a:t>Topics list</a:t>
            </a:r>
            <a:endParaRPr lang="en-I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IE" dirty="0" smtClean="0"/>
              <a:t>Variables.</a:t>
            </a:r>
          </a:p>
          <a:p>
            <a:endParaRPr lang="en-IE" dirty="0" smtClean="0"/>
          </a:p>
          <a:p>
            <a:r>
              <a:rPr lang="en-IE" dirty="0" smtClean="0"/>
              <a:t>Assignment statement.</a:t>
            </a:r>
          </a:p>
          <a:p>
            <a:endParaRPr lang="en-IE" dirty="0"/>
          </a:p>
          <a:p>
            <a:r>
              <a:rPr lang="en-IE" dirty="0" smtClean="0"/>
              <a:t>Data Types.</a:t>
            </a:r>
          </a:p>
          <a:p>
            <a:endParaRPr lang="en-IE" dirty="0" smtClean="0"/>
          </a:p>
          <a:p>
            <a:r>
              <a:rPr lang="en-IE" dirty="0" smtClean="0"/>
              <a:t>Java’s Primitive Data Types</a:t>
            </a:r>
          </a:p>
          <a:p>
            <a:pPr lvl="1"/>
            <a:r>
              <a:rPr lang="en-IE" dirty="0" smtClean="0"/>
              <a:t>Whole numbers.</a:t>
            </a:r>
          </a:p>
          <a:p>
            <a:pPr lvl="1"/>
            <a:r>
              <a:rPr lang="en-IE" dirty="0" smtClean="0"/>
              <a:t>Decimal numbers.</a:t>
            </a:r>
          </a:p>
          <a:p>
            <a:pPr lvl="1"/>
            <a:r>
              <a:rPr lang="en-IE" dirty="0" smtClean="0"/>
              <a:t>Others.</a:t>
            </a:r>
          </a:p>
          <a:p>
            <a:endParaRPr lang="en-IE" dirty="0" smtClean="0"/>
          </a:p>
          <a:p>
            <a:r>
              <a:rPr lang="en-IE" dirty="0" smtClean="0"/>
              <a:t>Arithmetic operators.</a:t>
            </a:r>
          </a:p>
        </p:txBody>
      </p:sp>
      <p:sp>
        <p:nvSpPr>
          <p:cNvPr id="3" name="Rectangle 2"/>
          <p:cNvSpPr/>
          <p:nvPr/>
        </p:nvSpPr>
        <p:spPr>
          <a:xfrm>
            <a:off x="457200" y="4876800"/>
            <a:ext cx="4038600" cy="457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619806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Java’s Primitive </a:t>
            </a:r>
            <a:r>
              <a:rPr lang="en-US" dirty="0"/>
              <a:t>Data </a:t>
            </a:r>
            <a:r>
              <a:rPr lang="en-US" dirty="0" smtClean="0"/>
              <a:t>Types (others)</a:t>
            </a:r>
            <a:endParaRPr lang="en-US" dirty="0"/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457200" lvl="1" indent="0">
              <a:buNone/>
            </a:pPr>
            <a:endParaRPr lang="en-US" dirty="0" smtClean="0"/>
          </a:p>
          <a:p>
            <a:pPr>
              <a:lnSpc>
                <a:spcPct val="80000"/>
              </a:lnSpc>
            </a:pPr>
            <a:endParaRPr lang="en-US" sz="2800" dirty="0" smtClean="0"/>
          </a:p>
          <a:p>
            <a:pPr>
              <a:lnSpc>
                <a:spcPct val="80000"/>
              </a:lnSpc>
            </a:pPr>
            <a:endParaRPr lang="en-US" sz="2800" dirty="0"/>
          </a:p>
          <a:p>
            <a:pPr>
              <a:lnSpc>
                <a:spcPct val="80000"/>
              </a:lnSpc>
            </a:pPr>
            <a:endParaRPr lang="en-US" sz="2800" dirty="0" smtClean="0"/>
          </a:p>
          <a:p>
            <a:pPr>
              <a:lnSpc>
                <a:spcPct val="80000"/>
              </a:lnSpc>
            </a:pPr>
            <a:endParaRPr lang="en-US" sz="2800" dirty="0"/>
          </a:p>
          <a:p>
            <a:pPr>
              <a:lnSpc>
                <a:spcPct val="80000"/>
              </a:lnSpc>
            </a:pPr>
            <a:endParaRPr lang="en-US" sz="2800" dirty="0" smtClean="0"/>
          </a:p>
          <a:p>
            <a:pPr>
              <a:lnSpc>
                <a:spcPct val="80000"/>
              </a:lnSpc>
            </a:pPr>
            <a:endParaRPr lang="en-US" sz="2800" dirty="0"/>
          </a:p>
          <a:p>
            <a:pPr>
              <a:lnSpc>
                <a:spcPct val="80000"/>
              </a:lnSpc>
            </a:pPr>
            <a:endParaRPr lang="en-US" sz="2800" dirty="0" smtClean="0"/>
          </a:p>
          <a:p>
            <a:pPr>
              <a:lnSpc>
                <a:spcPct val="80000"/>
              </a:lnSpc>
            </a:pPr>
            <a:r>
              <a:rPr lang="en-US" sz="2800" dirty="0" smtClean="0"/>
              <a:t>We will go into more detail on these two data types later in the course.</a:t>
            </a:r>
            <a:endParaRPr lang="en-US" sz="2800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6103982"/>
              </p:ext>
            </p:extLst>
          </p:nvPr>
        </p:nvGraphicFramePr>
        <p:xfrm>
          <a:off x="457200" y="1828800"/>
          <a:ext cx="8305800" cy="3017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"/>
                <a:gridCol w="1066800"/>
                <a:gridCol w="1672839"/>
                <a:gridCol w="1832361"/>
                <a:gridCol w="2514600"/>
              </a:tblGrid>
              <a:tr h="609600">
                <a:tc>
                  <a:txBody>
                    <a:bodyPr/>
                    <a:lstStyle/>
                    <a:p>
                      <a:r>
                        <a:rPr lang="en-IE" dirty="0" smtClean="0"/>
                        <a:t>Type</a:t>
                      </a:r>
                      <a:endParaRPr lang="en-I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E" dirty="0" smtClean="0"/>
                        <a:t>Byte-size</a:t>
                      </a:r>
                      <a:endParaRPr lang="en-I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E" dirty="0" smtClean="0"/>
                        <a:t>Minimum value</a:t>
                      </a:r>
                      <a:r>
                        <a:rPr lang="en-IE" baseline="0" dirty="0" smtClean="0"/>
                        <a:t> (inclusive)</a:t>
                      </a:r>
                      <a:endParaRPr lang="en-I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E" dirty="0" smtClean="0"/>
                        <a:t>Maximum value </a:t>
                      </a:r>
                      <a:r>
                        <a:rPr lang="en-IE" baseline="0" dirty="0" smtClean="0"/>
                        <a:t>(inclusive)</a:t>
                      </a:r>
                      <a:endParaRPr lang="en-I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E" dirty="0" smtClean="0"/>
                        <a:t>Typical Use</a:t>
                      </a:r>
                      <a:endParaRPr lang="en-I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89280">
                <a:tc>
                  <a:txBody>
                    <a:bodyPr/>
                    <a:lstStyle/>
                    <a:p>
                      <a:r>
                        <a:rPr lang="en-IE" sz="2400" dirty="0" smtClean="0">
                          <a:solidFill>
                            <a:srgbClr val="FF0000"/>
                          </a:solidFill>
                        </a:rPr>
                        <a:t>char</a:t>
                      </a:r>
                      <a:endParaRPr lang="en-IE" sz="24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E" sz="2400" dirty="0" smtClean="0"/>
                        <a:t>16-bit</a:t>
                      </a:r>
                      <a:endParaRPr lang="en-IE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IE" sz="2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'\u0000'</a:t>
                      </a:r>
                    </a:p>
                    <a:p>
                      <a:pPr marL="0" algn="l" defTabSz="914400" rtl="0" eaLnBrk="1" latinLnBrk="0" hangingPunct="1"/>
                      <a:r>
                        <a:rPr lang="en-IE" sz="2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(or 0) </a:t>
                      </a:r>
                      <a:endParaRPr lang="en-IE" sz="2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IE" sz="2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'\</a:t>
                      </a:r>
                      <a:r>
                        <a:rPr lang="en-IE" sz="24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uffff</a:t>
                      </a:r>
                      <a:r>
                        <a:rPr lang="en-IE" sz="2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' </a:t>
                      </a:r>
                    </a:p>
                    <a:p>
                      <a:pPr marL="0" algn="l" defTabSz="914400" rtl="0" eaLnBrk="1" latinLnBrk="0" hangingPunct="1"/>
                      <a:r>
                        <a:rPr lang="en-IE" sz="2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(or 65,535).</a:t>
                      </a:r>
                      <a:endParaRPr lang="en-IE" sz="2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IE" sz="2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Represents a Unicode character.</a:t>
                      </a:r>
                      <a:endParaRPr lang="en-IE" sz="2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89280">
                <a:tc>
                  <a:txBody>
                    <a:bodyPr/>
                    <a:lstStyle/>
                    <a:p>
                      <a:endParaRPr lang="en-IE" sz="2400" dirty="0" smtClean="0">
                        <a:solidFill>
                          <a:srgbClr val="FF0000"/>
                        </a:solidFill>
                      </a:endParaRPr>
                    </a:p>
                    <a:p>
                      <a:r>
                        <a:rPr lang="en-IE" sz="2400" dirty="0" err="1" smtClean="0">
                          <a:solidFill>
                            <a:srgbClr val="FF0000"/>
                          </a:solidFill>
                        </a:rPr>
                        <a:t>boolean</a:t>
                      </a:r>
                      <a:endParaRPr lang="en-IE" sz="24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E" sz="2400" dirty="0" smtClean="0"/>
                    </a:p>
                    <a:p>
                      <a:pPr algn="ctr"/>
                      <a:r>
                        <a:rPr lang="en-IE" sz="2400" dirty="0" smtClean="0"/>
                        <a:t>1-bit</a:t>
                      </a:r>
                      <a:endParaRPr lang="en-IE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IE" sz="24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ctr" defTabSz="914400" rtl="0" eaLnBrk="1" latinLnBrk="0" hangingPunct="1"/>
                      <a:r>
                        <a:rPr lang="en-IE" sz="2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n/a</a:t>
                      </a:r>
                      <a:endParaRPr lang="en-IE" sz="2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IE" sz="3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IE" sz="2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Holds either </a:t>
                      </a:r>
                      <a:r>
                        <a:rPr lang="en-IE" sz="24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true</a:t>
                      </a:r>
                      <a:r>
                        <a:rPr lang="en-IE" sz="2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or </a:t>
                      </a:r>
                      <a:r>
                        <a:rPr lang="en-IE" sz="24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false</a:t>
                      </a:r>
                      <a:r>
                        <a:rPr lang="en-IE" sz="2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and is typically used as a flag.</a:t>
                      </a:r>
                      <a:endParaRPr lang="en-IE" sz="2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" name="Rectangle 1"/>
          <p:cNvSpPr/>
          <p:nvPr/>
        </p:nvSpPr>
        <p:spPr>
          <a:xfrm>
            <a:off x="527957" y="6248400"/>
            <a:ext cx="8153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E" sz="2400" dirty="0">
                <a:hlinkClick r:id="rId3"/>
              </a:rPr>
              <a:t>http://en.wikipedia.org/wiki/List_of_Unicode_characters</a:t>
            </a:r>
            <a:endParaRPr lang="en-IE" sz="2400" dirty="0"/>
          </a:p>
        </p:txBody>
      </p:sp>
    </p:spTree>
    <p:extLst>
      <p:ext uri="{BB962C8B-B14F-4D97-AF65-F5344CB8AC3E}">
        <p14:creationId xmlns:p14="http://schemas.microsoft.com/office/powerpoint/2010/main" val="32747451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Java’s Primitive Data Types </a:t>
            </a:r>
            <a:r>
              <a:rPr lang="en-US" sz="3600" dirty="0" smtClean="0"/>
              <a:t>(</a:t>
            </a:r>
            <a:r>
              <a:rPr lang="en-US" sz="3600" dirty="0"/>
              <a:t>d</a:t>
            </a:r>
            <a:r>
              <a:rPr lang="en-IE" sz="3600" dirty="0" err="1" smtClean="0"/>
              <a:t>efault</a:t>
            </a:r>
            <a:r>
              <a:rPr lang="en-IE" sz="3600" dirty="0" smtClean="0"/>
              <a:t> values)</a:t>
            </a:r>
            <a:endParaRPr lang="en-IE" sz="3600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89997675"/>
              </p:ext>
            </p:extLst>
          </p:nvPr>
        </p:nvGraphicFramePr>
        <p:xfrm>
          <a:off x="2362200" y="1828800"/>
          <a:ext cx="4191000" cy="4114982"/>
        </p:xfrm>
        <a:graphic>
          <a:graphicData uri="http://schemas.openxmlformats.org/drawingml/2006/table">
            <a:tbl>
              <a:tblPr>
                <a:tableStyleId>{BDBED569-4797-4DF1-A0F4-6AAB3CD982D8}</a:tableStyleId>
              </a:tblPr>
              <a:tblGrid>
                <a:gridCol w="1518478"/>
                <a:gridCol w="2672522"/>
              </a:tblGrid>
              <a:tr h="457382">
                <a:tc>
                  <a:txBody>
                    <a:bodyPr/>
                    <a:lstStyle/>
                    <a:p>
                      <a:pPr algn="l"/>
                      <a:r>
                        <a:rPr lang="en-IE" sz="2400" dirty="0" smtClean="0"/>
                        <a:t>Data </a:t>
                      </a:r>
                      <a:r>
                        <a:rPr lang="en-IE" sz="2400" dirty="0"/>
                        <a:t>Type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E" sz="2400" dirty="0"/>
                        <a:t>Default </a:t>
                      </a:r>
                      <a:r>
                        <a:rPr lang="en-IE" sz="2400" dirty="0" smtClean="0"/>
                        <a:t>Value</a:t>
                      </a:r>
                      <a:endParaRPr lang="en-IE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386318">
                <a:tc>
                  <a:txBody>
                    <a:bodyPr/>
                    <a:lstStyle/>
                    <a:p>
                      <a:r>
                        <a:rPr lang="en-IE" sz="2400" dirty="0"/>
                        <a:t>byte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E" sz="2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6318">
                <a:tc>
                  <a:txBody>
                    <a:bodyPr/>
                    <a:lstStyle/>
                    <a:p>
                      <a:r>
                        <a:rPr lang="en-IE" sz="2400" dirty="0"/>
                        <a:t>short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E" sz="240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6318">
                <a:tc>
                  <a:txBody>
                    <a:bodyPr/>
                    <a:lstStyle/>
                    <a:p>
                      <a:r>
                        <a:rPr lang="en-IE" sz="2400" dirty="0" err="1"/>
                        <a:t>int</a:t>
                      </a:r>
                      <a:endParaRPr lang="en-IE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E" sz="240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6318">
                <a:tc>
                  <a:txBody>
                    <a:bodyPr/>
                    <a:lstStyle/>
                    <a:p>
                      <a:r>
                        <a:rPr lang="en-IE" sz="2400" dirty="0"/>
                        <a:t>long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E" sz="2400"/>
                        <a:t>0L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6318">
                <a:tc>
                  <a:txBody>
                    <a:bodyPr/>
                    <a:lstStyle/>
                    <a:p>
                      <a:r>
                        <a:rPr lang="en-IE" sz="2400" dirty="0"/>
                        <a:t>float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E" sz="2400"/>
                        <a:t>0.0f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6318">
                <a:tc>
                  <a:txBody>
                    <a:bodyPr/>
                    <a:lstStyle/>
                    <a:p>
                      <a:r>
                        <a:rPr lang="en-IE" sz="2400"/>
                        <a:t>double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E" sz="2400" dirty="0"/>
                        <a:t>0.0d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6318">
                <a:tc>
                  <a:txBody>
                    <a:bodyPr/>
                    <a:lstStyle/>
                    <a:p>
                      <a:r>
                        <a:rPr lang="en-IE" sz="2400"/>
                        <a:t>char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E" sz="2400" dirty="0"/>
                        <a:t>'\u0000'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6318">
                <a:tc>
                  <a:txBody>
                    <a:bodyPr/>
                    <a:lstStyle/>
                    <a:p>
                      <a:r>
                        <a:rPr lang="en-IE" sz="2400" dirty="0" err="1"/>
                        <a:t>boolean</a:t>
                      </a:r>
                      <a:endParaRPr lang="en-IE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E" sz="2400" dirty="0"/>
                        <a:t>false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76200" y="6457493"/>
            <a:ext cx="9067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E" dirty="0">
                <a:hlinkClick r:id="rId3"/>
              </a:rPr>
              <a:t>http://docs.oracle.com/javase/tutorial/java/nutsandbolts/datatypes.html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468424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smtClean="0"/>
              <a:t>Topics list</a:t>
            </a:r>
            <a:endParaRPr lang="en-I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IE" dirty="0" smtClean="0"/>
              <a:t>Variables.</a:t>
            </a:r>
          </a:p>
          <a:p>
            <a:endParaRPr lang="en-IE" dirty="0" smtClean="0"/>
          </a:p>
          <a:p>
            <a:r>
              <a:rPr lang="en-IE" dirty="0" smtClean="0"/>
              <a:t>Assignment statement.</a:t>
            </a:r>
          </a:p>
          <a:p>
            <a:endParaRPr lang="en-IE" dirty="0"/>
          </a:p>
          <a:p>
            <a:r>
              <a:rPr lang="en-IE" dirty="0" smtClean="0"/>
              <a:t>Data Types.</a:t>
            </a:r>
          </a:p>
          <a:p>
            <a:endParaRPr lang="en-IE" dirty="0" smtClean="0"/>
          </a:p>
          <a:p>
            <a:r>
              <a:rPr lang="en-IE" dirty="0" smtClean="0"/>
              <a:t>Java’s Primitive Data Types</a:t>
            </a:r>
          </a:p>
          <a:p>
            <a:pPr lvl="1"/>
            <a:r>
              <a:rPr lang="en-IE" dirty="0" smtClean="0"/>
              <a:t>Whole numbers.</a:t>
            </a:r>
          </a:p>
          <a:p>
            <a:pPr lvl="1"/>
            <a:r>
              <a:rPr lang="en-IE" dirty="0" smtClean="0"/>
              <a:t>Decimal numbers.</a:t>
            </a:r>
          </a:p>
          <a:p>
            <a:pPr lvl="1"/>
            <a:r>
              <a:rPr lang="en-IE" dirty="0" smtClean="0"/>
              <a:t>Others.</a:t>
            </a:r>
          </a:p>
          <a:p>
            <a:endParaRPr lang="en-IE" dirty="0" smtClean="0"/>
          </a:p>
          <a:p>
            <a:r>
              <a:rPr lang="en-IE" dirty="0" smtClean="0"/>
              <a:t>Arithmetic operators.</a:t>
            </a:r>
          </a:p>
        </p:txBody>
      </p:sp>
      <p:sp>
        <p:nvSpPr>
          <p:cNvPr id="3" name="Rectangle 2"/>
          <p:cNvSpPr/>
          <p:nvPr/>
        </p:nvSpPr>
        <p:spPr>
          <a:xfrm>
            <a:off x="457200" y="5562600"/>
            <a:ext cx="4038600" cy="457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831244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Arithmetic Operators </a:t>
            </a:r>
            <a:endParaRPr lang="en-IE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73899192"/>
              </p:ext>
            </p:extLst>
          </p:nvPr>
        </p:nvGraphicFramePr>
        <p:xfrm>
          <a:off x="457200" y="1758944"/>
          <a:ext cx="8382000" cy="472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1200"/>
                <a:gridCol w="2514600"/>
                <a:gridCol w="3886200"/>
              </a:tblGrid>
              <a:tr h="685800">
                <a:tc>
                  <a:txBody>
                    <a:bodyPr/>
                    <a:lstStyle/>
                    <a:p>
                      <a:r>
                        <a:rPr lang="en-IE" sz="2800" dirty="0" smtClean="0"/>
                        <a:t>Arithmetic</a:t>
                      </a:r>
                      <a:r>
                        <a:rPr lang="en-IE" sz="2800" baseline="0" dirty="0" smtClean="0"/>
                        <a:t> Operator</a:t>
                      </a:r>
                      <a:endParaRPr lang="en-IE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800" dirty="0" smtClean="0"/>
                        <a:t>Explanation</a:t>
                      </a:r>
                      <a:endParaRPr lang="en-IE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800" dirty="0" smtClean="0"/>
                        <a:t>Example(s)</a:t>
                      </a:r>
                      <a:endParaRPr lang="en-IE" sz="2800" dirty="0"/>
                    </a:p>
                  </a:txBody>
                  <a:tcPr/>
                </a:tc>
              </a:tr>
              <a:tr h="771844">
                <a:tc>
                  <a:txBody>
                    <a:bodyPr/>
                    <a:lstStyle/>
                    <a:p>
                      <a:r>
                        <a:rPr lang="en-IE" sz="5400" dirty="0" smtClean="0"/>
                        <a:t>   +</a:t>
                      </a:r>
                      <a:endParaRPr lang="en-IE" sz="5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E" sz="2800" dirty="0" smtClean="0"/>
                        <a:t>Addition</a:t>
                      </a:r>
                      <a:endParaRPr lang="en-IE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E" sz="2800" dirty="0" smtClean="0"/>
                        <a:t>6 + 2</a:t>
                      </a:r>
                    </a:p>
                    <a:p>
                      <a:r>
                        <a:rPr lang="en-IE" sz="2800" dirty="0" err="1" smtClean="0"/>
                        <a:t>amountOwed</a:t>
                      </a:r>
                      <a:r>
                        <a:rPr lang="en-IE" sz="2800" baseline="0" dirty="0" smtClean="0"/>
                        <a:t>  + 10</a:t>
                      </a:r>
                      <a:endParaRPr lang="en-IE" sz="2800" dirty="0"/>
                    </a:p>
                  </a:txBody>
                  <a:tcPr/>
                </a:tc>
              </a:tr>
              <a:tr h="771844">
                <a:tc>
                  <a:txBody>
                    <a:bodyPr/>
                    <a:lstStyle/>
                    <a:p>
                      <a:r>
                        <a:rPr lang="en-IE" sz="5400" dirty="0" smtClean="0"/>
                        <a:t>   - </a:t>
                      </a:r>
                      <a:endParaRPr lang="en-IE" sz="5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E" sz="2800" dirty="0" smtClean="0"/>
                        <a:t>Subtraction</a:t>
                      </a:r>
                      <a:endParaRPr lang="en-IE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E" sz="2800" dirty="0" smtClean="0"/>
                        <a:t>6 – 2</a:t>
                      </a:r>
                    </a:p>
                    <a:p>
                      <a:r>
                        <a:rPr lang="en-IE" sz="2800" dirty="0" err="1" smtClean="0"/>
                        <a:t>amountOwed</a:t>
                      </a:r>
                      <a:r>
                        <a:rPr lang="en-IE" sz="2800" dirty="0" smtClean="0"/>
                        <a:t>  – 10</a:t>
                      </a:r>
                      <a:endParaRPr lang="en-IE" sz="2800" dirty="0"/>
                    </a:p>
                  </a:txBody>
                  <a:tcPr/>
                </a:tc>
              </a:tr>
              <a:tr h="771844">
                <a:tc>
                  <a:txBody>
                    <a:bodyPr/>
                    <a:lstStyle/>
                    <a:p>
                      <a:r>
                        <a:rPr lang="en-IE" sz="5400" dirty="0" smtClean="0"/>
                        <a:t>   *</a:t>
                      </a:r>
                      <a:endParaRPr lang="en-IE" sz="5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E" sz="2800" dirty="0" smtClean="0"/>
                        <a:t>Multiplication</a:t>
                      </a:r>
                      <a:endParaRPr lang="en-IE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E" sz="2800" dirty="0" smtClean="0"/>
                        <a:t>6 * 2</a:t>
                      </a:r>
                    </a:p>
                    <a:p>
                      <a:r>
                        <a:rPr lang="en-IE" sz="2800" dirty="0" err="1" smtClean="0"/>
                        <a:t>amountOwed</a:t>
                      </a:r>
                      <a:r>
                        <a:rPr lang="en-IE" sz="2800" dirty="0" smtClean="0"/>
                        <a:t> </a:t>
                      </a:r>
                      <a:r>
                        <a:rPr lang="en-IE" sz="2800" baseline="0" dirty="0" smtClean="0"/>
                        <a:t> *</a:t>
                      </a:r>
                      <a:r>
                        <a:rPr lang="en-IE" sz="2800" dirty="0" smtClean="0"/>
                        <a:t> 10</a:t>
                      </a:r>
                    </a:p>
                  </a:txBody>
                  <a:tcPr/>
                </a:tc>
              </a:tr>
              <a:tr h="771844">
                <a:tc>
                  <a:txBody>
                    <a:bodyPr/>
                    <a:lstStyle/>
                    <a:p>
                      <a:r>
                        <a:rPr lang="en-IE" sz="5400" dirty="0" smtClean="0"/>
                        <a:t>   /</a:t>
                      </a:r>
                      <a:endParaRPr lang="en-IE" sz="5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E" sz="2800" dirty="0" smtClean="0"/>
                        <a:t>Division</a:t>
                      </a:r>
                      <a:endParaRPr lang="en-IE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E" sz="2800" dirty="0" smtClean="0"/>
                        <a:t>6 / 2</a:t>
                      </a:r>
                    </a:p>
                    <a:p>
                      <a:r>
                        <a:rPr lang="en-IE" sz="2800" dirty="0" err="1" smtClean="0"/>
                        <a:t>amountOwed</a:t>
                      </a:r>
                      <a:r>
                        <a:rPr lang="en-IE" sz="2800" dirty="0" smtClean="0"/>
                        <a:t> </a:t>
                      </a:r>
                      <a:r>
                        <a:rPr lang="en-IE" sz="2800" baseline="0" dirty="0" smtClean="0"/>
                        <a:t> / </a:t>
                      </a:r>
                      <a:r>
                        <a:rPr lang="en-IE" sz="2800" dirty="0" smtClean="0"/>
                        <a:t>10</a:t>
                      </a: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50563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Arithmetic operators: Example 3.6</a:t>
            </a:r>
            <a:endParaRPr lang="en-IE" dirty="0"/>
          </a:p>
        </p:txBody>
      </p:sp>
      <p:sp>
        <p:nvSpPr>
          <p:cNvPr id="4" name="Rectangle 3"/>
          <p:cNvSpPr/>
          <p:nvPr/>
        </p:nvSpPr>
        <p:spPr>
          <a:xfrm>
            <a:off x="3230202" y="6448563"/>
            <a:ext cx="59137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IE" dirty="0" smtClean="0"/>
              <a:t>Based on the Processing Example: Basics</a:t>
            </a:r>
            <a:r>
              <a:rPr lang="en-IE" dirty="0"/>
              <a:t> </a:t>
            </a:r>
            <a:r>
              <a:rPr lang="en-IE" dirty="0" smtClean="0">
                <a:sym typeface="Wingdings" panose="05000000000000000000" pitchFamily="2" charset="2"/>
              </a:rPr>
              <a:t></a:t>
            </a:r>
            <a:r>
              <a:rPr lang="en-IE" dirty="0" smtClean="0"/>
              <a:t> Data </a:t>
            </a:r>
            <a:r>
              <a:rPr lang="en-IE" dirty="0" smtClean="0">
                <a:sym typeface="Wingdings" panose="05000000000000000000" pitchFamily="2" charset="2"/>
              </a:rPr>
              <a:t> </a:t>
            </a:r>
            <a:r>
              <a:rPr lang="en-IE" dirty="0" smtClean="0"/>
              <a:t>Variables</a:t>
            </a:r>
            <a:endParaRPr lang="en-IE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66" t="32728" r="78393" b="35009"/>
          <a:stretch/>
        </p:blipFill>
        <p:spPr bwMode="auto">
          <a:xfrm>
            <a:off x="457200" y="1779814"/>
            <a:ext cx="4267200" cy="456870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74" t="23661" r="18877" b="19866"/>
          <a:stretch/>
        </p:blipFill>
        <p:spPr bwMode="auto">
          <a:xfrm>
            <a:off x="3962400" y="1600200"/>
            <a:ext cx="4788854" cy="403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68106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Arithmetic operators: Example 3.7</a:t>
            </a:r>
            <a:endParaRPr lang="en-IE" dirty="0"/>
          </a:p>
        </p:txBody>
      </p:sp>
      <p:sp>
        <p:nvSpPr>
          <p:cNvPr id="4" name="Rectangle 3"/>
          <p:cNvSpPr/>
          <p:nvPr/>
        </p:nvSpPr>
        <p:spPr>
          <a:xfrm>
            <a:off x="3230202" y="6448563"/>
            <a:ext cx="59137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IE" dirty="0" smtClean="0"/>
              <a:t>Based on the Processing Example: Basics</a:t>
            </a:r>
            <a:r>
              <a:rPr lang="en-IE" dirty="0"/>
              <a:t> </a:t>
            </a:r>
            <a:r>
              <a:rPr lang="en-IE" dirty="0" smtClean="0">
                <a:sym typeface="Wingdings" panose="05000000000000000000" pitchFamily="2" charset="2"/>
              </a:rPr>
              <a:t></a:t>
            </a:r>
            <a:r>
              <a:rPr lang="en-IE" dirty="0" smtClean="0"/>
              <a:t> Data </a:t>
            </a:r>
            <a:r>
              <a:rPr lang="en-IE" dirty="0" smtClean="0">
                <a:sym typeface="Wingdings" panose="05000000000000000000" pitchFamily="2" charset="2"/>
              </a:rPr>
              <a:t> </a:t>
            </a:r>
            <a:r>
              <a:rPr lang="en-IE" dirty="0" smtClean="0"/>
              <a:t>Variables</a:t>
            </a:r>
            <a:endParaRPr lang="en-IE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67" t="26116" r="78916" b="25223"/>
          <a:stretch/>
        </p:blipFill>
        <p:spPr bwMode="auto">
          <a:xfrm>
            <a:off x="152400" y="1229601"/>
            <a:ext cx="3178629" cy="517119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600" t="23437" r="19002" b="19196"/>
          <a:stretch/>
        </p:blipFill>
        <p:spPr bwMode="auto">
          <a:xfrm>
            <a:off x="3581400" y="1823357"/>
            <a:ext cx="4865914" cy="4196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740260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Arithmetic operators: Example 3.8</a:t>
            </a:r>
            <a:endParaRPr lang="en-IE" dirty="0"/>
          </a:p>
        </p:txBody>
      </p:sp>
      <p:sp>
        <p:nvSpPr>
          <p:cNvPr id="4" name="Rectangle 3"/>
          <p:cNvSpPr/>
          <p:nvPr/>
        </p:nvSpPr>
        <p:spPr>
          <a:xfrm>
            <a:off x="3230202" y="6448563"/>
            <a:ext cx="59137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IE" dirty="0" smtClean="0"/>
              <a:t>Based on the Processing Example: Basics</a:t>
            </a:r>
            <a:r>
              <a:rPr lang="en-IE" dirty="0"/>
              <a:t> </a:t>
            </a:r>
            <a:r>
              <a:rPr lang="en-IE" dirty="0" smtClean="0">
                <a:sym typeface="Wingdings" panose="05000000000000000000" pitchFamily="2" charset="2"/>
              </a:rPr>
              <a:t></a:t>
            </a:r>
            <a:r>
              <a:rPr lang="en-IE" dirty="0" smtClean="0"/>
              <a:t> Data </a:t>
            </a:r>
            <a:r>
              <a:rPr lang="en-IE" dirty="0" smtClean="0">
                <a:sym typeface="Wingdings" panose="05000000000000000000" pitchFamily="2" charset="2"/>
              </a:rPr>
              <a:t> </a:t>
            </a:r>
            <a:r>
              <a:rPr lang="en-IE" dirty="0" smtClean="0"/>
              <a:t>Variables</a:t>
            </a:r>
            <a:endParaRPr lang="en-IE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96" t="25670" r="79240" b="40625"/>
          <a:stretch/>
        </p:blipFill>
        <p:spPr bwMode="auto">
          <a:xfrm>
            <a:off x="421820" y="1654689"/>
            <a:ext cx="3635635" cy="428891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349" t="23661" r="26280" b="44940"/>
          <a:stretch/>
        </p:blipFill>
        <p:spPr bwMode="auto">
          <a:xfrm>
            <a:off x="3640347" y="2275144"/>
            <a:ext cx="5243646" cy="30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7816039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Questions?</a:t>
            </a:r>
            <a:endParaRPr lang="en-IE" dirty="0"/>
          </a:p>
        </p:txBody>
      </p:sp>
      <p:pic>
        <p:nvPicPr>
          <p:cNvPr id="3074" name="Picture 2" descr="Image result for question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2057400"/>
            <a:ext cx="4343400" cy="3509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35498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25" t="34721" r="36526" b="32640"/>
          <a:stretch/>
        </p:blipFill>
        <p:spPr bwMode="auto">
          <a:xfrm>
            <a:off x="2362200" y="1524000"/>
            <a:ext cx="4343400" cy="30020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41" y="5715000"/>
            <a:ext cx="3771900" cy="84772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953000" y="5892225"/>
            <a:ext cx="40727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600" dirty="0">
                <a:solidFill>
                  <a:schemeClr val="tx2">
                    <a:lumMod val="75000"/>
                  </a:schemeClr>
                </a:solidFill>
              </a:rPr>
              <a:t>Department of </a:t>
            </a:r>
            <a:r>
              <a:rPr lang="en-IE" sz="1600" dirty="0" smtClean="0">
                <a:solidFill>
                  <a:schemeClr val="tx2">
                    <a:lumMod val="75000"/>
                  </a:schemeClr>
                </a:solidFill>
              </a:rPr>
              <a:t>Computing and Mathematics</a:t>
            </a:r>
          </a:p>
          <a:p>
            <a:r>
              <a:rPr lang="en-IE" sz="1600" dirty="0">
                <a:solidFill>
                  <a:schemeClr val="tx2">
                    <a:lumMod val="75000"/>
                  </a:schemeClr>
                </a:solidFill>
              </a:rPr>
              <a:t>http://www.wit.ie/</a:t>
            </a:r>
          </a:p>
        </p:txBody>
      </p:sp>
    </p:spTree>
    <p:extLst>
      <p:ext uri="{BB962C8B-B14F-4D97-AF65-F5344CB8AC3E}">
        <p14:creationId xmlns:p14="http://schemas.microsoft.com/office/powerpoint/2010/main" val="42844144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Variable names…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458200" cy="4525963"/>
          </a:xfrm>
        </p:spPr>
        <p:txBody>
          <a:bodyPr>
            <a:noAutofit/>
          </a:bodyPr>
          <a:lstStyle/>
          <a:p>
            <a:r>
              <a:rPr lang="en-IE" sz="2500" dirty="0" smtClean="0"/>
              <a:t>Are case-sensitive</a:t>
            </a:r>
            <a:r>
              <a:rPr lang="en-IE" sz="2500" dirty="0"/>
              <a:t>. </a:t>
            </a:r>
            <a:endParaRPr lang="en-IE" sz="2500" dirty="0" smtClean="0"/>
          </a:p>
          <a:p>
            <a:r>
              <a:rPr lang="en-IE" sz="2500" dirty="0" smtClean="0"/>
              <a:t>Begin </a:t>
            </a:r>
            <a:r>
              <a:rPr lang="en-IE" sz="2500" dirty="0"/>
              <a:t>with </a:t>
            </a:r>
            <a:r>
              <a:rPr lang="en-IE" sz="2500" dirty="0" smtClean="0"/>
              <a:t>either:</a:t>
            </a:r>
          </a:p>
          <a:p>
            <a:pPr lvl="1"/>
            <a:r>
              <a:rPr lang="en-IE" sz="2500" dirty="0" smtClean="0"/>
              <a:t>a </a:t>
            </a:r>
            <a:r>
              <a:rPr lang="en-IE" sz="2500" b="1" dirty="0" smtClean="0"/>
              <a:t>letter (preferable)</a:t>
            </a:r>
            <a:r>
              <a:rPr lang="en-IE" sz="2500" dirty="0" smtClean="0"/>
              <a:t>, </a:t>
            </a:r>
          </a:p>
          <a:p>
            <a:pPr lvl="1"/>
            <a:r>
              <a:rPr lang="en-IE" sz="2500" dirty="0" smtClean="0"/>
              <a:t>the </a:t>
            </a:r>
            <a:r>
              <a:rPr lang="en-IE" sz="2500" dirty="0"/>
              <a:t>dollar sign "$", </a:t>
            </a:r>
            <a:r>
              <a:rPr lang="en-IE" sz="2500" dirty="0" smtClean="0"/>
              <a:t>or</a:t>
            </a:r>
          </a:p>
          <a:p>
            <a:pPr lvl="1"/>
            <a:r>
              <a:rPr lang="en-IE" sz="2500" dirty="0" smtClean="0"/>
              <a:t>the </a:t>
            </a:r>
            <a:r>
              <a:rPr lang="en-IE" sz="2500" dirty="0"/>
              <a:t>underscore character "_". </a:t>
            </a:r>
            <a:endParaRPr lang="en-IE" sz="2500" dirty="0" smtClean="0"/>
          </a:p>
          <a:p>
            <a:r>
              <a:rPr lang="en-IE" sz="2500" dirty="0" smtClean="0"/>
              <a:t>Can contain letters</a:t>
            </a:r>
            <a:r>
              <a:rPr lang="en-IE" sz="2500" dirty="0"/>
              <a:t>, digits, dollar signs, or underscore characters. </a:t>
            </a:r>
            <a:endParaRPr lang="en-IE" sz="2500" dirty="0" smtClean="0"/>
          </a:p>
          <a:p>
            <a:r>
              <a:rPr lang="en-IE" sz="2500" dirty="0" smtClean="0"/>
              <a:t>Can be any length you choose.</a:t>
            </a:r>
          </a:p>
          <a:p>
            <a:r>
              <a:rPr lang="en-IE" sz="2500" dirty="0" smtClean="0"/>
              <a:t>Must </a:t>
            </a:r>
            <a:r>
              <a:rPr lang="en-IE" sz="2500" dirty="0"/>
              <a:t>not be a </a:t>
            </a:r>
            <a:r>
              <a:rPr lang="en-IE" sz="2500" b="1" dirty="0"/>
              <a:t>keyword or reserved </a:t>
            </a:r>
            <a:r>
              <a:rPr lang="en-IE" sz="2500" b="1" dirty="0" smtClean="0"/>
              <a:t>word</a:t>
            </a:r>
            <a:r>
              <a:rPr lang="en-IE" sz="2500" b="1" dirty="0"/>
              <a:t> </a:t>
            </a:r>
            <a:r>
              <a:rPr lang="en-IE" sz="2500" dirty="0" smtClean="0"/>
              <a:t>e.g. </a:t>
            </a:r>
            <a:r>
              <a:rPr lang="en-IE" sz="2500" dirty="0" err="1" smtClean="0"/>
              <a:t>int</a:t>
            </a:r>
            <a:r>
              <a:rPr lang="en-IE" sz="2500" dirty="0" smtClean="0"/>
              <a:t>, while, etc.</a:t>
            </a:r>
          </a:p>
          <a:p>
            <a:r>
              <a:rPr lang="en-IE" sz="2500" dirty="0" smtClean="0"/>
              <a:t>Cannot contain white spaces (i.e. space bar value).</a:t>
            </a:r>
          </a:p>
        </p:txBody>
      </p:sp>
      <p:sp>
        <p:nvSpPr>
          <p:cNvPr id="4" name="Rectangle 3"/>
          <p:cNvSpPr/>
          <p:nvPr/>
        </p:nvSpPr>
        <p:spPr>
          <a:xfrm>
            <a:off x="60252" y="6519446"/>
            <a:ext cx="89916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E" sz="1600" dirty="0"/>
              <a:t>https://docs.oracle.com/javase/tutorial/java/nutsandbolts/variables.html</a:t>
            </a:r>
          </a:p>
        </p:txBody>
      </p:sp>
    </p:spTree>
    <p:extLst>
      <p:ext uri="{BB962C8B-B14F-4D97-AF65-F5344CB8AC3E}">
        <p14:creationId xmlns:p14="http://schemas.microsoft.com/office/powerpoint/2010/main" val="7499919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E" sz="3600" dirty="0" smtClean="0"/>
              <a:t>Variable names should be carefully chosen</a:t>
            </a:r>
            <a:endParaRPr lang="en-IE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IE" sz="2800" dirty="0" smtClean="0"/>
              <a:t>Use </a:t>
            </a:r>
            <a:r>
              <a:rPr lang="en-IE" sz="2800" dirty="0"/>
              <a:t>full words instead of cryptic abbreviations </a:t>
            </a:r>
            <a:r>
              <a:rPr lang="en-IE" sz="2800" dirty="0" smtClean="0"/>
              <a:t>e.g.</a:t>
            </a:r>
          </a:p>
          <a:p>
            <a:pPr lvl="1"/>
            <a:r>
              <a:rPr lang="en-IE" sz="2400" dirty="0" smtClean="0">
                <a:sym typeface="Wingdings" panose="05000000000000000000" pitchFamily="2" charset="2"/>
              </a:rPr>
              <a:t>v</a:t>
            </a:r>
            <a:r>
              <a:rPr lang="en-IE" sz="2400" dirty="0" smtClean="0"/>
              <a:t>ariables named</a:t>
            </a:r>
            <a:r>
              <a:rPr lang="en-IE" sz="2400" dirty="0"/>
              <a:t> </a:t>
            </a:r>
            <a:r>
              <a:rPr lang="en-IE" sz="2400" dirty="0" smtClean="0">
                <a:solidFill>
                  <a:srgbClr val="FF0000"/>
                </a:solidFill>
              </a:rPr>
              <a:t>speed</a:t>
            </a:r>
            <a:r>
              <a:rPr lang="en-IE" sz="2400" dirty="0"/>
              <a:t> </a:t>
            </a:r>
            <a:r>
              <a:rPr lang="en-IE" sz="2400" dirty="0" smtClean="0"/>
              <a:t>and</a:t>
            </a:r>
            <a:r>
              <a:rPr lang="en-IE" sz="2400" dirty="0"/>
              <a:t> </a:t>
            </a:r>
            <a:r>
              <a:rPr lang="en-IE" sz="2400" dirty="0" smtClean="0">
                <a:solidFill>
                  <a:srgbClr val="FF0000"/>
                </a:solidFill>
              </a:rPr>
              <a:t>gear</a:t>
            </a:r>
            <a:r>
              <a:rPr lang="en-IE" sz="2400" dirty="0" smtClean="0"/>
              <a:t> </a:t>
            </a:r>
            <a:r>
              <a:rPr lang="en-IE" sz="2400" dirty="0"/>
              <a:t>are much more intuitive than abbreviated versions, such as </a:t>
            </a:r>
            <a:r>
              <a:rPr lang="en-IE" sz="2400" dirty="0" smtClean="0">
                <a:solidFill>
                  <a:srgbClr val="FF0000"/>
                </a:solidFill>
              </a:rPr>
              <a:t>s </a:t>
            </a:r>
            <a:r>
              <a:rPr lang="en-IE" sz="2400" dirty="0" smtClean="0"/>
              <a:t>and</a:t>
            </a:r>
            <a:r>
              <a:rPr lang="en-IE" sz="2400" dirty="0" smtClean="0">
                <a:solidFill>
                  <a:srgbClr val="FF0000"/>
                </a:solidFill>
              </a:rPr>
              <a:t> g</a:t>
            </a:r>
            <a:r>
              <a:rPr lang="en-IE" sz="2400" dirty="0"/>
              <a:t>. </a:t>
            </a:r>
            <a:endParaRPr lang="en-IE" sz="2800" dirty="0" smtClean="0"/>
          </a:p>
          <a:p>
            <a:endParaRPr lang="en-IE" sz="2800" dirty="0" smtClean="0"/>
          </a:p>
          <a:p>
            <a:r>
              <a:rPr lang="en-IE" sz="2800" dirty="0" smtClean="0"/>
              <a:t>If </a:t>
            </a:r>
            <a:r>
              <a:rPr lang="en-IE" sz="2800" dirty="0"/>
              <a:t>the name </a:t>
            </a:r>
            <a:r>
              <a:rPr lang="en-IE" sz="2800" dirty="0" smtClean="0"/>
              <a:t>consists of:</a:t>
            </a:r>
          </a:p>
          <a:p>
            <a:pPr lvl="1"/>
            <a:r>
              <a:rPr lang="en-IE" sz="2400" dirty="0" smtClean="0"/>
              <a:t>only </a:t>
            </a:r>
            <a:r>
              <a:rPr lang="en-IE" sz="2400" dirty="0"/>
              <a:t>one word, spell that word in all lowercase </a:t>
            </a:r>
            <a:r>
              <a:rPr lang="en-IE" sz="2400" dirty="0" smtClean="0"/>
              <a:t>letters</a:t>
            </a:r>
            <a:r>
              <a:rPr lang="en-IE" sz="2400" dirty="0"/>
              <a:t> </a:t>
            </a:r>
            <a:r>
              <a:rPr lang="en-IE" sz="2400" dirty="0" smtClean="0"/>
              <a:t>e.g. </a:t>
            </a:r>
            <a:r>
              <a:rPr lang="en-IE" sz="2400" dirty="0" smtClean="0">
                <a:solidFill>
                  <a:srgbClr val="FF0000"/>
                </a:solidFill>
              </a:rPr>
              <a:t>ratio</a:t>
            </a:r>
            <a:r>
              <a:rPr lang="en-IE" sz="2400" dirty="0" smtClean="0"/>
              <a:t>.</a:t>
            </a:r>
            <a:endParaRPr lang="en-IE" sz="2400" dirty="0"/>
          </a:p>
          <a:p>
            <a:pPr lvl="1"/>
            <a:r>
              <a:rPr lang="en-IE" sz="2400" dirty="0" smtClean="0"/>
              <a:t>more </a:t>
            </a:r>
            <a:r>
              <a:rPr lang="en-IE" sz="2400" dirty="0"/>
              <a:t>than one word, </a:t>
            </a:r>
            <a:r>
              <a:rPr lang="en-IE" sz="2400" dirty="0" smtClean="0"/>
              <a:t>capitalise </a:t>
            </a:r>
            <a:r>
              <a:rPr lang="en-IE" sz="2400" dirty="0"/>
              <a:t>the first letter of each subsequent </a:t>
            </a:r>
            <a:r>
              <a:rPr lang="en-IE" sz="2400" dirty="0" smtClean="0"/>
              <a:t>word e.g. </a:t>
            </a:r>
            <a:r>
              <a:rPr lang="en-IE" sz="2400" dirty="0" err="1" smtClean="0">
                <a:solidFill>
                  <a:srgbClr val="FF0000"/>
                </a:solidFill>
              </a:rPr>
              <a:t>gearRatio</a:t>
            </a:r>
            <a:r>
              <a:rPr lang="en-IE" sz="2400" dirty="0"/>
              <a:t> and </a:t>
            </a:r>
            <a:r>
              <a:rPr lang="en-IE" sz="2400" dirty="0" err="1" smtClean="0">
                <a:solidFill>
                  <a:srgbClr val="FF0000"/>
                </a:solidFill>
              </a:rPr>
              <a:t>currentGear</a:t>
            </a:r>
            <a:r>
              <a:rPr lang="en-IE" sz="2400" dirty="0" smtClean="0"/>
              <a:t>.</a:t>
            </a:r>
          </a:p>
        </p:txBody>
      </p:sp>
      <p:sp>
        <p:nvSpPr>
          <p:cNvPr id="4" name="Rectangle 3"/>
          <p:cNvSpPr/>
          <p:nvPr/>
        </p:nvSpPr>
        <p:spPr>
          <a:xfrm>
            <a:off x="60252" y="6519446"/>
            <a:ext cx="89916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E" sz="1600" dirty="0"/>
              <a:t>https://docs.oracle.com/javase/tutorial/java/nutsandbolts/variables.html</a:t>
            </a:r>
          </a:p>
        </p:txBody>
      </p:sp>
    </p:spTree>
    <p:extLst>
      <p:ext uri="{BB962C8B-B14F-4D97-AF65-F5344CB8AC3E}">
        <p14:creationId xmlns:p14="http://schemas.microsoft.com/office/powerpoint/2010/main" val="7106997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smtClean="0"/>
              <a:t>Topics list</a:t>
            </a:r>
            <a:endParaRPr lang="en-I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IE" dirty="0" smtClean="0"/>
              <a:t>Variables.</a:t>
            </a:r>
          </a:p>
          <a:p>
            <a:endParaRPr lang="en-IE" dirty="0" smtClean="0"/>
          </a:p>
          <a:p>
            <a:r>
              <a:rPr lang="en-IE" dirty="0" smtClean="0"/>
              <a:t>Assignment statement.</a:t>
            </a:r>
          </a:p>
          <a:p>
            <a:endParaRPr lang="en-IE" dirty="0"/>
          </a:p>
          <a:p>
            <a:r>
              <a:rPr lang="en-IE" dirty="0" smtClean="0"/>
              <a:t>Data Types.</a:t>
            </a:r>
          </a:p>
          <a:p>
            <a:endParaRPr lang="en-IE" dirty="0" smtClean="0"/>
          </a:p>
          <a:p>
            <a:r>
              <a:rPr lang="en-IE" dirty="0" smtClean="0"/>
              <a:t>Java’s Primitive Data Types</a:t>
            </a:r>
          </a:p>
          <a:p>
            <a:pPr lvl="1"/>
            <a:r>
              <a:rPr lang="en-IE" dirty="0" smtClean="0"/>
              <a:t>Whole numbers.</a:t>
            </a:r>
          </a:p>
          <a:p>
            <a:pPr lvl="1"/>
            <a:r>
              <a:rPr lang="en-IE" dirty="0" smtClean="0"/>
              <a:t>Decimal numbers.</a:t>
            </a:r>
          </a:p>
          <a:p>
            <a:pPr lvl="1"/>
            <a:r>
              <a:rPr lang="en-IE" dirty="0" smtClean="0"/>
              <a:t>Others.</a:t>
            </a:r>
          </a:p>
          <a:p>
            <a:endParaRPr lang="en-IE" dirty="0" smtClean="0"/>
          </a:p>
          <a:p>
            <a:r>
              <a:rPr lang="en-IE" dirty="0" smtClean="0"/>
              <a:t>Arithmetic operators.</a:t>
            </a:r>
          </a:p>
        </p:txBody>
      </p:sp>
      <p:sp>
        <p:nvSpPr>
          <p:cNvPr id="3" name="Rectangle 2"/>
          <p:cNvSpPr/>
          <p:nvPr/>
        </p:nvSpPr>
        <p:spPr>
          <a:xfrm>
            <a:off x="457200" y="2362200"/>
            <a:ext cx="3581400" cy="457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783405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Assignment Statement</a:t>
            </a:r>
            <a:endParaRPr lang="en-US" dirty="0"/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524000"/>
            <a:ext cx="8229600" cy="4525963"/>
          </a:xfrm>
        </p:spPr>
        <p:txBody>
          <a:bodyPr>
            <a:noAutofit/>
          </a:bodyPr>
          <a:lstStyle/>
          <a:p>
            <a:r>
              <a:rPr lang="en-US" sz="2600" dirty="0"/>
              <a:t>Values are stored </a:t>
            </a:r>
            <a:r>
              <a:rPr lang="en-US" sz="2600" dirty="0" smtClean="0"/>
              <a:t>in variables via </a:t>
            </a:r>
            <a:r>
              <a:rPr lang="en-US" sz="2600" dirty="0"/>
              <a:t>assignment statements</a:t>
            </a:r>
            <a:r>
              <a:rPr lang="en-US" sz="2600" dirty="0" smtClean="0"/>
              <a:t>:</a:t>
            </a:r>
          </a:p>
          <a:p>
            <a:endParaRPr lang="en-US" sz="2600" dirty="0"/>
          </a:p>
          <a:p>
            <a:endParaRPr lang="en-US" sz="2600" dirty="0"/>
          </a:p>
          <a:p>
            <a:pPr marL="0" indent="0">
              <a:buNone/>
            </a:pPr>
            <a:endParaRPr lang="en-US" sz="2600" dirty="0" smtClean="0"/>
          </a:p>
          <a:p>
            <a:endParaRPr lang="en-US" sz="2600" dirty="0" smtClean="0"/>
          </a:p>
          <a:p>
            <a:r>
              <a:rPr lang="en-US" sz="2600" dirty="0" smtClean="0"/>
              <a:t>A </a:t>
            </a:r>
            <a:r>
              <a:rPr lang="en-US" sz="2600" dirty="0"/>
              <a:t>variable stores a single value, so any previous value is </a:t>
            </a:r>
            <a:r>
              <a:rPr lang="en-US" sz="2600" dirty="0" smtClean="0"/>
              <a:t>lost.</a:t>
            </a:r>
          </a:p>
          <a:p>
            <a:r>
              <a:rPr lang="en-US" sz="2600" dirty="0" smtClean="0"/>
              <a:t>Assignment </a:t>
            </a:r>
            <a:r>
              <a:rPr lang="en-US" sz="2600" dirty="0"/>
              <a:t>statements work by taking the value of </a:t>
            </a:r>
            <a:r>
              <a:rPr lang="en-US" sz="2600" dirty="0" smtClean="0"/>
              <a:t>what appears </a:t>
            </a:r>
            <a:r>
              <a:rPr lang="en-US" sz="2600" dirty="0"/>
              <a:t>on the right-hand side of the operator and </a:t>
            </a:r>
            <a:r>
              <a:rPr lang="en-US" sz="2600" dirty="0" smtClean="0"/>
              <a:t>copying that </a:t>
            </a:r>
            <a:r>
              <a:rPr lang="en-US" sz="2600" dirty="0"/>
              <a:t>value into a variable </a:t>
            </a:r>
            <a:r>
              <a:rPr lang="en-US" sz="2600" dirty="0" smtClean="0"/>
              <a:t>on </a:t>
            </a:r>
            <a:r>
              <a:rPr lang="en-IE" sz="2600" dirty="0" smtClean="0"/>
              <a:t>the </a:t>
            </a:r>
            <a:r>
              <a:rPr lang="en-IE" sz="2600" dirty="0"/>
              <a:t>left-hand side.</a:t>
            </a:r>
            <a:endParaRPr lang="en-US" sz="2600"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2353219"/>
              </p:ext>
            </p:extLst>
          </p:nvPr>
        </p:nvGraphicFramePr>
        <p:xfrm>
          <a:off x="1447800" y="2362200"/>
          <a:ext cx="6096000" cy="11430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828800"/>
                <a:gridCol w="4267200"/>
              </a:tblGrid>
              <a:tr h="571500">
                <a:tc>
                  <a:txBody>
                    <a:bodyPr/>
                    <a:lstStyle/>
                    <a:p>
                      <a:r>
                        <a:rPr lang="en-IE" sz="2400" dirty="0" smtClean="0"/>
                        <a:t>Syntax</a:t>
                      </a:r>
                      <a:endParaRPr lang="en-IE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kern="1200" dirty="0" smtClean="0">
                          <a:solidFill>
                            <a:schemeClr val="dk1"/>
                          </a:solidFill>
                          <a:latin typeface="Courier New" pitchFamily="49" charset="0"/>
                          <a:ea typeface="+mn-ea"/>
                          <a:cs typeface="+mn-cs"/>
                        </a:rPr>
                        <a:t>variable = expression;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r>
                        <a:rPr lang="en-IE" sz="2400" dirty="0" smtClean="0"/>
                        <a:t>Example</a:t>
                      </a:r>
                      <a:endParaRPr lang="en-IE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err="1" smtClean="0">
                          <a:latin typeface="Courier New" pitchFamily="49" charset="0"/>
                        </a:rPr>
                        <a:t>numberOfItems</a:t>
                      </a:r>
                      <a:r>
                        <a:rPr lang="en-US" sz="2400" baseline="0" dirty="0" smtClean="0">
                          <a:latin typeface="Courier New" pitchFamily="49" charset="0"/>
                        </a:rPr>
                        <a:t> </a:t>
                      </a:r>
                      <a:r>
                        <a:rPr lang="en-US" sz="2400" dirty="0" smtClean="0">
                          <a:latin typeface="Courier New" pitchFamily="49" charset="0"/>
                        </a:rPr>
                        <a:t>= 100;</a:t>
                      </a:r>
                      <a:endParaRPr lang="en-US" sz="2400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996964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smtClean="0"/>
              <a:t>Topics list</a:t>
            </a:r>
            <a:endParaRPr lang="en-I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IE" dirty="0" smtClean="0"/>
              <a:t>Variables.</a:t>
            </a:r>
          </a:p>
          <a:p>
            <a:endParaRPr lang="en-IE" dirty="0" smtClean="0"/>
          </a:p>
          <a:p>
            <a:r>
              <a:rPr lang="en-IE" dirty="0" smtClean="0"/>
              <a:t>Assignment statement.</a:t>
            </a:r>
          </a:p>
          <a:p>
            <a:endParaRPr lang="en-IE" dirty="0"/>
          </a:p>
          <a:p>
            <a:r>
              <a:rPr lang="en-IE" dirty="0" smtClean="0"/>
              <a:t>Data Types.</a:t>
            </a:r>
          </a:p>
          <a:p>
            <a:endParaRPr lang="en-IE" dirty="0" smtClean="0"/>
          </a:p>
          <a:p>
            <a:r>
              <a:rPr lang="en-IE" dirty="0" smtClean="0"/>
              <a:t>Java’s Primitive Data Types</a:t>
            </a:r>
          </a:p>
          <a:p>
            <a:pPr lvl="1"/>
            <a:r>
              <a:rPr lang="en-IE" dirty="0" smtClean="0"/>
              <a:t>Whole numbers.</a:t>
            </a:r>
          </a:p>
          <a:p>
            <a:pPr lvl="1"/>
            <a:r>
              <a:rPr lang="en-IE" dirty="0" smtClean="0"/>
              <a:t>Decimal numbers.</a:t>
            </a:r>
          </a:p>
          <a:p>
            <a:pPr lvl="1"/>
            <a:r>
              <a:rPr lang="en-IE" dirty="0" smtClean="0"/>
              <a:t>Others.</a:t>
            </a:r>
          </a:p>
          <a:p>
            <a:endParaRPr lang="en-IE" dirty="0" smtClean="0"/>
          </a:p>
          <a:p>
            <a:r>
              <a:rPr lang="en-IE" dirty="0" smtClean="0"/>
              <a:t>Arithmetic operators.</a:t>
            </a:r>
          </a:p>
        </p:txBody>
      </p:sp>
      <p:sp>
        <p:nvSpPr>
          <p:cNvPr id="3" name="Rectangle 2"/>
          <p:cNvSpPr/>
          <p:nvPr/>
        </p:nvSpPr>
        <p:spPr>
          <a:xfrm>
            <a:off x="457200" y="3048000"/>
            <a:ext cx="3581400" cy="457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882188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E" dirty="0" smtClean="0"/>
              <a:t>Data Types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00600"/>
          </a:xfrm>
        </p:spPr>
        <p:txBody>
          <a:bodyPr>
            <a:normAutofit fontScale="77500" lnSpcReduction="20000"/>
          </a:bodyPr>
          <a:lstStyle/>
          <a:p>
            <a:r>
              <a:rPr lang="en-IE" dirty="0" smtClean="0"/>
              <a:t>In Java, when we define a variable, we </a:t>
            </a:r>
            <a:r>
              <a:rPr lang="en-IE" b="1" u="sng" dirty="0" smtClean="0"/>
              <a:t>have</a:t>
            </a:r>
            <a:r>
              <a:rPr lang="en-IE" dirty="0" smtClean="0"/>
              <a:t> to give it a data type.</a:t>
            </a:r>
          </a:p>
          <a:p>
            <a:endParaRPr lang="en-IE" dirty="0" smtClean="0"/>
          </a:p>
          <a:p>
            <a:r>
              <a:rPr lang="en-IE" dirty="0" smtClean="0"/>
              <a:t>The data type defines the </a:t>
            </a:r>
            <a:r>
              <a:rPr lang="en-IE" b="1" u="sng" dirty="0" smtClean="0"/>
              <a:t>kinds of values</a:t>
            </a:r>
            <a:r>
              <a:rPr lang="en-IE" b="1" dirty="0" smtClean="0"/>
              <a:t> </a:t>
            </a:r>
            <a:r>
              <a:rPr lang="en-IE" dirty="0" smtClean="0"/>
              <a:t>(data) that can be stored in the variable e.g. </a:t>
            </a:r>
          </a:p>
          <a:p>
            <a:pPr lvl="2"/>
            <a:r>
              <a:rPr lang="en-IE" sz="2900" dirty="0" smtClean="0"/>
              <a:t>- 456</a:t>
            </a:r>
          </a:p>
          <a:p>
            <a:pPr lvl="2"/>
            <a:r>
              <a:rPr lang="en-IE" sz="2900" dirty="0"/>
              <a:t>2</a:t>
            </a:r>
            <a:endParaRPr lang="en-IE" sz="2900" dirty="0" smtClean="0"/>
          </a:p>
          <a:p>
            <a:pPr lvl="2"/>
            <a:r>
              <a:rPr lang="en-IE" sz="2900" dirty="0" smtClean="0"/>
              <a:t>45.7897</a:t>
            </a:r>
          </a:p>
          <a:p>
            <a:pPr lvl="2"/>
            <a:r>
              <a:rPr lang="en-IE" sz="2900" dirty="0" smtClean="0"/>
              <a:t>I Love Programming</a:t>
            </a:r>
          </a:p>
          <a:p>
            <a:pPr lvl="2"/>
            <a:r>
              <a:rPr lang="en-IE" sz="2900" dirty="0"/>
              <a:t>S</a:t>
            </a:r>
            <a:endParaRPr lang="en-IE" sz="2900" dirty="0" smtClean="0"/>
          </a:p>
          <a:p>
            <a:pPr lvl="2"/>
            <a:r>
              <a:rPr lang="en-IE" sz="2900" dirty="0" smtClean="0"/>
              <a:t>true</a:t>
            </a:r>
          </a:p>
          <a:p>
            <a:pPr marL="914400" lvl="2" indent="0">
              <a:buNone/>
            </a:pPr>
            <a:endParaRPr lang="en-IE" sz="2900" dirty="0" smtClean="0"/>
          </a:p>
          <a:p>
            <a:r>
              <a:rPr lang="en-US" dirty="0" smtClean="0"/>
              <a:t>The data type also determines the </a:t>
            </a:r>
            <a:r>
              <a:rPr lang="en-US" dirty="0"/>
              <a:t>operations that may be performed on </a:t>
            </a:r>
            <a:r>
              <a:rPr lang="en-US" dirty="0" smtClean="0"/>
              <a:t>it.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4019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3313</TotalTime>
  <Words>1650</Words>
  <Application>Microsoft Office PowerPoint</Application>
  <PresentationFormat>On-screen Show (4:3)</PresentationFormat>
  <Paragraphs>458</Paragraphs>
  <Slides>39</Slides>
  <Notes>17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0" baseType="lpstr">
      <vt:lpstr>Office Theme</vt:lpstr>
      <vt:lpstr>Data Types and Operators</vt:lpstr>
      <vt:lpstr>Topics list</vt:lpstr>
      <vt:lpstr>Variables</vt:lpstr>
      <vt:lpstr>Variable names…</vt:lpstr>
      <vt:lpstr>Variable names should be carefully chosen</vt:lpstr>
      <vt:lpstr>Topics list</vt:lpstr>
      <vt:lpstr>Assignment Statement</vt:lpstr>
      <vt:lpstr>Topics list</vt:lpstr>
      <vt:lpstr>Data Types</vt:lpstr>
      <vt:lpstr>Data Types </vt:lpstr>
      <vt:lpstr>Topics list</vt:lpstr>
      <vt:lpstr> Java’s Primitive Data Types</vt:lpstr>
      <vt:lpstr>Topics list</vt:lpstr>
      <vt:lpstr>Java’s Primitive Data Types (whole numbers)</vt:lpstr>
      <vt:lpstr>Declaring variables of a specific type</vt:lpstr>
      <vt:lpstr>Declaring variables of a specific type</vt:lpstr>
      <vt:lpstr>Declaring variables of a specific type</vt:lpstr>
      <vt:lpstr>Declaring variables - some errors</vt:lpstr>
      <vt:lpstr>Declaring variables - some errors</vt:lpstr>
      <vt:lpstr>Declaring variables - some errors</vt:lpstr>
      <vt:lpstr>Java’s Primitive Data Types: int Example 3.1</vt:lpstr>
      <vt:lpstr>Java’s Primitive Data Types: int Example 3.2</vt:lpstr>
      <vt:lpstr>Java’s Primitive Data Types: int Example 3.3</vt:lpstr>
      <vt:lpstr>Topics list</vt:lpstr>
      <vt:lpstr>Java’s Primitive Data Types (decimal numbers)</vt:lpstr>
      <vt:lpstr>Java’s Primitive Data Types: float Example 3.4</vt:lpstr>
      <vt:lpstr>Java’s Primitive Data Types: float Example 3.5</vt:lpstr>
      <vt:lpstr>Passing variables as arguments: some errors</vt:lpstr>
      <vt:lpstr>Passing variables as arguments: some errors</vt:lpstr>
      <vt:lpstr>Topics list</vt:lpstr>
      <vt:lpstr>Java’s Primitive Data Types (others)</vt:lpstr>
      <vt:lpstr>Java’s Primitive Data Types (default values)</vt:lpstr>
      <vt:lpstr>Topics list</vt:lpstr>
      <vt:lpstr>Arithmetic Operators </vt:lpstr>
      <vt:lpstr>Arithmetic operators: Example 3.6</vt:lpstr>
      <vt:lpstr>Arithmetic operators: Example 3.7</vt:lpstr>
      <vt:lpstr>Arithmetic operators: Example 3.8</vt:lpstr>
      <vt:lpstr>Questions?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 Introduction to Processing</dc:title>
  <dc:creator>Siobhan Drohan</dc:creator>
  <cp:lastModifiedBy>Siobhan</cp:lastModifiedBy>
  <cp:revision>70</cp:revision>
  <dcterms:created xsi:type="dcterms:W3CDTF">2006-08-16T00:00:00Z</dcterms:created>
  <dcterms:modified xsi:type="dcterms:W3CDTF">2016-01-14T20:01:58Z</dcterms:modified>
</cp:coreProperties>
</file>